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78" r:id="rId2"/>
    <p:sldId id="272" r:id="rId3"/>
    <p:sldId id="257" r:id="rId4"/>
    <p:sldId id="273" r:id="rId5"/>
    <p:sldId id="274" r:id="rId6"/>
    <p:sldId id="269" r:id="rId7"/>
    <p:sldId id="258" r:id="rId8"/>
    <p:sldId id="259" r:id="rId9"/>
    <p:sldId id="260" r:id="rId10"/>
    <p:sldId id="261" r:id="rId11"/>
    <p:sldId id="285" r:id="rId12"/>
    <p:sldId id="277" r:id="rId13"/>
    <p:sldId id="262" r:id="rId14"/>
    <p:sldId id="275" r:id="rId15"/>
    <p:sldId id="266" r:id="rId16"/>
    <p:sldId id="286" r:id="rId17"/>
    <p:sldId id="267" r:id="rId18"/>
    <p:sldId id="276" r:id="rId19"/>
    <p:sldId id="289" r:id="rId20"/>
    <p:sldId id="287" r:id="rId21"/>
    <p:sldId id="288" r:id="rId22"/>
    <p:sldId id="290" r:id="rId23"/>
    <p:sldId id="26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A7FB56-F61B-48B6-90A4-1F11B61266CA}" type="datetimeFigureOut">
              <a:rPr lang="en-IN" smtClean="0"/>
              <a:t>28-02-2025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5B6BFC-1C7D-46B0-80C2-FF218FD79438}" type="slidenum">
              <a:rPr lang="en-IN" smtClean="0"/>
              <a:t>‹#›</a:t>
            </a:fld>
            <a:endParaRPr lang="en-IN"/>
          </a:p>
        </p:txBody>
      </p:sp>
    </p:spTree>
    <p:extLst>
      <p:ext uri="{BB962C8B-B14F-4D97-AF65-F5344CB8AC3E}">
        <p14:creationId xmlns:p14="http://schemas.microsoft.com/office/powerpoint/2010/main" val="2918937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9C93BE2-F4A7-49A5-A68C-0CF3D5C78459}" type="slidenum">
              <a:rPr lang="en-IN" smtClean="0"/>
              <a:t>7</a:t>
            </a:fld>
            <a:endParaRPr lang="en-IN"/>
          </a:p>
        </p:txBody>
      </p:sp>
    </p:spTree>
    <p:extLst>
      <p:ext uri="{BB962C8B-B14F-4D97-AF65-F5344CB8AC3E}">
        <p14:creationId xmlns:p14="http://schemas.microsoft.com/office/powerpoint/2010/main" val="118888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45B6BFC-1C7D-46B0-80C2-FF218FD79438}" type="slidenum">
              <a:rPr lang="en-IN" smtClean="0"/>
              <a:t>21</a:t>
            </a:fld>
            <a:endParaRPr lang="en-IN"/>
          </a:p>
        </p:txBody>
      </p:sp>
    </p:spTree>
    <p:extLst>
      <p:ext uri="{BB962C8B-B14F-4D97-AF65-F5344CB8AC3E}">
        <p14:creationId xmlns:p14="http://schemas.microsoft.com/office/powerpoint/2010/main" val="2095305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2/28/2025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datasets/athina123/ph2datase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785FD-C3FD-3B64-6FB5-F8CBBF01E0F8}"/>
              </a:ext>
            </a:extLst>
          </p:cNvPr>
          <p:cNvSpPr>
            <a:spLocks noGrp="1"/>
          </p:cNvSpPr>
          <p:nvPr>
            <p:ph type="ctrTitle"/>
          </p:nvPr>
        </p:nvSpPr>
        <p:spPr>
          <a:xfrm>
            <a:off x="1881290" y="399303"/>
            <a:ext cx="8915399" cy="2262781"/>
          </a:xfrm>
        </p:spPr>
        <p:txBody>
          <a:bodyPr/>
          <a:lstStyle/>
          <a:p>
            <a:pPr algn="ctr"/>
            <a:r>
              <a:rPr lang="en-IN" sz="5400" b="1" dirty="0">
                <a:solidFill>
                  <a:srgbClr val="1F5B25"/>
                </a:solidFill>
                <a:latin typeface="Arial Rounded MT Bold" panose="020F0704030504030204" pitchFamily="34" charset="0"/>
              </a:rPr>
              <a:t>Mini Project</a:t>
            </a:r>
            <a:br>
              <a:rPr lang="en-IN" sz="5400" dirty="0">
                <a:solidFill>
                  <a:srgbClr val="1F5B25"/>
                </a:solidFill>
              </a:rPr>
            </a:br>
            <a:r>
              <a:rPr lang="en-IN" sz="4800" dirty="0">
                <a:solidFill>
                  <a:srgbClr val="1F5B25"/>
                </a:solidFill>
              </a:rPr>
              <a:t> </a:t>
            </a:r>
            <a:r>
              <a:rPr lang="en-IN" sz="4800" dirty="0">
                <a:solidFill>
                  <a:srgbClr val="1F5B25"/>
                </a:solidFill>
                <a:latin typeface="Arial Rounded MT Bold" panose="020F0704030504030204" pitchFamily="34" charset="0"/>
              </a:rPr>
              <a:t>on</a:t>
            </a:r>
            <a:endParaRPr lang="en-IN" dirty="0"/>
          </a:p>
        </p:txBody>
      </p:sp>
      <p:sp>
        <p:nvSpPr>
          <p:cNvPr id="3" name="Subtitle 2">
            <a:extLst>
              <a:ext uri="{FF2B5EF4-FFF2-40B4-BE49-F238E27FC236}">
                <a16:creationId xmlns:a16="http://schemas.microsoft.com/office/drawing/2014/main" id="{09896C63-F03B-AD30-ED79-D8645312713D}"/>
              </a:ext>
            </a:extLst>
          </p:cNvPr>
          <p:cNvSpPr>
            <a:spLocks noGrp="1"/>
          </p:cNvSpPr>
          <p:nvPr>
            <p:ph type="subTitle" idx="1"/>
          </p:nvPr>
        </p:nvSpPr>
        <p:spPr>
          <a:xfrm>
            <a:off x="2530219" y="2833601"/>
            <a:ext cx="9415975" cy="3891664"/>
          </a:xfrm>
        </p:spPr>
        <p:txBody>
          <a:bodyPr>
            <a:normAutofit/>
          </a:bodyPr>
          <a:lstStyle/>
          <a:p>
            <a:r>
              <a:rPr lang="en-IN" sz="5400" b="1" dirty="0">
                <a:solidFill>
                  <a:srgbClr val="175D2E"/>
                </a:solidFill>
                <a:latin typeface="Berlin Sans FB Demi" panose="020E0802020502020306" pitchFamily="34" charset="0"/>
              </a:rPr>
              <a:t>Skin Lesion Segmentation</a:t>
            </a:r>
          </a:p>
          <a:p>
            <a:pPr>
              <a:spcBef>
                <a:spcPts val="100"/>
              </a:spcBef>
            </a:pPr>
            <a:r>
              <a:rPr lang="en-IN" sz="2800" b="1" dirty="0">
                <a:solidFill>
                  <a:schemeClr val="tx1"/>
                </a:solidFill>
                <a:latin typeface="Times New Roman" panose="02020603050405020304" pitchFamily="18" charset="0"/>
                <a:cs typeface="Times New Roman" panose="02020603050405020304" pitchFamily="18" charset="0"/>
              </a:rPr>
              <a:t>												</a:t>
            </a:r>
          </a:p>
          <a:p>
            <a:pPr>
              <a:spcBef>
                <a:spcPts val="100"/>
              </a:spcBef>
            </a:pPr>
            <a:endParaRPr lang="en-IN" sz="2800" b="1" dirty="0">
              <a:solidFill>
                <a:schemeClr val="tx1"/>
              </a:solidFill>
              <a:latin typeface="Times New Roman" panose="02020603050405020304" pitchFamily="18" charset="0"/>
              <a:cs typeface="Times New Roman" panose="02020603050405020304" pitchFamily="18" charset="0"/>
            </a:endParaRPr>
          </a:p>
          <a:p>
            <a:pPr>
              <a:spcBef>
                <a:spcPts val="100"/>
              </a:spcBef>
            </a:pPr>
            <a:endParaRPr lang="en-IN" sz="2800" b="1" dirty="0">
              <a:solidFill>
                <a:schemeClr val="tx1"/>
              </a:solidFill>
              <a:latin typeface="Times New Roman" panose="02020603050405020304" pitchFamily="18" charset="0"/>
              <a:cs typeface="Times New Roman" panose="02020603050405020304" pitchFamily="18" charset="0"/>
            </a:endParaRPr>
          </a:p>
          <a:p>
            <a:pPr>
              <a:spcBef>
                <a:spcPts val="100"/>
              </a:spcBef>
            </a:pPr>
            <a:r>
              <a:rPr lang="en-IN" sz="2000" b="1" dirty="0">
                <a:solidFill>
                  <a:schemeClr val="tx1"/>
                </a:solidFill>
                <a:latin typeface="Times New Roman" panose="02020603050405020304" pitchFamily="18" charset="0"/>
                <a:cs typeface="Times New Roman" panose="02020603050405020304" pitchFamily="18" charset="0"/>
              </a:rPr>
              <a:t>Under </a:t>
            </a:r>
            <a:r>
              <a:rPr lang="en-IN" sz="2000" b="1" dirty="0" err="1">
                <a:solidFill>
                  <a:schemeClr val="tx1"/>
                </a:solidFill>
                <a:latin typeface="Times New Roman" panose="02020603050405020304" pitchFamily="18" charset="0"/>
                <a:cs typeface="Times New Roman" panose="02020603050405020304" pitchFamily="18" charset="0"/>
              </a:rPr>
              <a:t>Guidence</a:t>
            </a:r>
            <a:r>
              <a:rPr lang="en-IN" sz="2000" b="1" dirty="0">
                <a:solidFill>
                  <a:schemeClr val="tx1"/>
                </a:solidFill>
                <a:latin typeface="Times New Roman" panose="02020603050405020304" pitchFamily="18" charset="0"/>
                <a:cs typeface="Times New Roman" panose="02020603050405020304" pitchFamily="18" charset="0"/>
              </a:rPr>
              <a:t> Of :							        Presented By :</a:t>
            </a:r>
          </a:p>
          <a:p>
            <a:pPr>
              <a:spcBef>
                <a:spcPts val="100"/>
              </a:spcBef>
            </a:pPr>
            <a:r>
              <a:rPr lang="en-IN" sz="2000" b="1" dirty="0">
                <a:solidFill>
                  <a:schemeClr val="tx1"/>
                </a:solidFill>
                <a:latin typeface="Times New Roman" panose="02020603050405020304" pitchFamily="18" charset="0"/>
                <a:cs typeface="Times New Roman" panose="02020603050405020304" pitchFamily="18" charset="0"/>
              </a:rPr>
              <a:t>   Dr BH Shekar							               Name :Bhawya devi</a:t>
            </a:r>
          </a:p>
          <a:p>
            <a:pPr>
              <a:spcBef>
                <a:spcPts val="100"/>
              </a:spcBef>
            </a:pPr>
            <a:r>
              <a:rPr lang="en-IN" sz="2000" b="1" dirty="0">
                <a:solidFill>
                  <a:schemeClr val="tx1"/>
                </a:solidFill>
                <a:latin typeface="Times New Roman" panose="02020603050405020304" pitchFamily="18" charset="0"/>
                <a:cs typeface="Times New Roman" panose="02020603050405020304" pitchFamily="18" charset="0"/>
              </a:rPr>
              <a:t>												Reg No : P05AZ23S038006</a:t>
            </a:r>
            <a:endParaRPr lang="en-IN" sz="2000" dirty="0"/>
          </a:p>
          <a:p>
            <a:endParaRPr lang="en-IN" dirty="0"/>
          </a:p>
        </p:txBody>
      </p:sp>
    </p:spTree>
    <p:extLst>
      <p:ext uri="{BB962C8B-B14F-4D97-AF65-F5344CB8AC3E}">
        <p14:creationId xmlns:p14="http://schemas.microsoft.com/office/powerpoint/2010/main" val="3007280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CD46FE3-FB33-E9A2-506E-A9D5776ABDD3}"/>
              </a:ext>
            </a:extLst>
          </p:cNvPr>
          <p:cNvSpPr>
            <a:spLocks noGrp="1"/>
          </p:cNvSpPr>
          <p:nvPr>
            <p:ph idx="1"/>
          </p:nvPr>
        </p:nvSpPr>
        <p:spPr>
          <a:xfrm>
            <a:off x="1959948" y="1042218"/>
            <a:ext cx="8915400" cy="4670323"/>
          </a:xfrm>
        </p:spPr>
        <p:txBody>
          <a:bodyPr>
            <a:normAutofit/>
          </a:bodyPr>
          <a:lstStyle/>
          <a:p>
            <a:pPr marL="0" indent="0">
              <a:buNone/>
            </a:pPr>
            <a:r>
              <a:rPr lang="en-US" sz="2400" b="1" dirty="0">
                <a:latin typeface="Times New Roman" panose="02020603050405020304" pitchFamily="18" charset="0"/>
                <a:cs typeface="Times New Roman" panose="02020603050405020304" pitchFamily="18" charset="0"/>
              </a:rPr>
              <a:t>Augmentation Techniques:</a:t>
            </a:r>
          </a:p>
          <a:p>
            <a:r>
              <a:rPr lang="en-US" sz="2000" b="1" dirty="0">
                <a:latin typeface="Times New Roman" panose="02020603050405020304" pitchFamily="18" charset="0"/>
                <a:cs typeface="Times New Roman" panose="02020603050405020304" pitchFamily="18" charset="0"/>
              </a:rPr>
              <a:t>Random Rotation:</a:t>
            </a:r>
          </a:p>
          <a:p>
            <a:pPr marL="400050" lvl="1" indent="0">
              <a:buNone/>
            </a:pPr>
            <a:r>
              <a:rPr lang="en-US" sz="1800" dirty="0">
                <a:latin typeface="Times New Roman" panose="02020603050405020304" pitchFamily="18" charset="0"/>
                <a:cs typeface="Times New Roman" panose="02020603050405020304" pitchFamily="18" charset="0"/>
              </a:rPr>
              <a:t>The </a:t>
            </a:r>
            <a:r>
              <a:rPr lang="en-US" sz="1800" dirty="0" err="1">
                <a:latin typeface="Times New Roman" panose="02020603050405020304" pitchFamily="18" charset="0"/>
                <a:cs typeface="Times New Roman" panose="02020603050405020304" pitchFamily="18" charset="0"/>
              </a:rPr>
              <a:t>random_rotation</a:t>
            </a:r>
            <a:r>
              <a:rPr lang="en-US" sz="1800" dirty="0">
                <a:latin typeface="Times New Roman" panose="02020603050405020304" pitchFamily="18" charset="0"/>
                <a:cs typeface="Times New Roman" panose="02020603050405020304" pitchFamily="18" charset="0"/>
              </a:rPr>
              <a:t> function applies random rotations to both the input image and the corresponding mask. The rotation angle is randomly chosen between -40 and 40 degrees. This technique helps the model learn to be invariant to rotations in the input data.</a:t>
            </a:r>
          </a:p>
          <a:p>
            <a:r>
              <a:rPr lang="en-US" sz="2000" b="1" dirty="0">
                <a:latin typeface="Times New Roman" panose="02020603050405020304" pitchFamily="18" charset="0"/>
                <a:cs typeface="Times New Roman" panose="02020603050405020304" pitchFamily="18" charset="0"/>
              </a:rPr>
              <a:t>Horizontal Flipping:</a:t>
            </a:r>
          </a:p>
          <a:p>
            <a:pPr marL="400050" lvl="1" indent="0">
              <a:buNone/>
            </a:pPr>
            <a:r>
              <a:rPr lang="en-US" sz="1800" dirty="0">
                <a:latin typeface="Times New Roman" panose="02020603050405020304" pitchFamily="18" charset="0"/>
                <a:cs typeface="Times New Roman" panose="02020603050405020304" pitchFamily="18" charset="0"/>
              </a:rPr>
              <a:t>The </a:t>
            </a:r>
            <a:r>
              <a:rPr lang="en-US" sz="1800" dirty="0" err="1">
                <a:latin typeface="Times New Roman" panose="02020603050405020304" pitchFamily="18" charset="0"/>
                <a:cs typeface="Times New Roman" panose="02020603050405020304" pitchFamily="18" charset="0"/>
              </a:rPr>
              <a:t>horizontal_flip</a:t>
            </a:r>
            <a:r>
              <a:rPr lang="en-US" sz="1800" dirty="0">
                <a:latin typeface="Times New Roman" panose="02020603050405020304" pitchFamily="18" charset="0"/>
                <a:cs typeface="Times New Roman" panose="02020603050405020304" pitchFamily="18" charset="0"/>
              </a:rPr>
              <a:t> function flips both the input image and the mask horizontally. This increases the diversity of the training data and helps the model generalize better.</a:t>
            </a:r>
          </a:p>
          <a:p>
            <a:r>
              <a:rPr lang="en-US" sz="2000" b="1" dirty="0">
                <a:latin typeface="Times New Roman" panose="02020603050405020304" pitchFamily="18" charset="0"/>
                <a:cs typeface="Times New Roman" panose="02020603050405020304" pitchFamily="18" charset="0"/>
              </a:rPr>
              <a:t>Concatenation of Augmented Data:</a:t>
            </a:r>
          </a:p>
          <a:p>
            <a:pPr marL="400050" lvl="1" indent="0">
              <a:buNone/>
            </a:pPr>
            <a:r>
              <a:rPr lang="en-US" sz="1800" dirty="0">
                <a:latin typeface="Times New Roman" panose="02020603050405020304" pitchFamily="18" charset="0"/>
                <a:cs typeface="Times New Roman" panose="02020603050405020304" pitchFamily="18" charset="0"/>
              </a:rPr>
              <a:t>The augmented images (rotated and flipped) are concatenated with the original training data using </a:t>
            </a:r>
            <a:r>
              <a:rPr lang="en-US" sz="1800" dirty="0" err="1">
                <a:latin typeface="Times New Roman" panose="02020603050405020304" pitchFamily="18" charset="0"/>
                <a:cs typeface="Times New Roman" panose="02020603050405020304" pitchFamily="18" charset="0"/>
              </a:rPr>
              <a:t>np.concatenate</a:t>
            </a:r>
            <a:r>
              <a:rPr lang="en-US" sz="1800" dirty="0">
                <a:latin typeface="Times New Roman" panose="02020603050405020304" pitchFamily="18" charset="0"/>
                <a:cs typeface="Times New Roman" panose="02020603050405020304" pitchFamily="18" charset="0"/>
              </a:rPr>
              <a:t>. This expands the training set and improves the model's robustness.</a:t>
            </a:r>
            <a:endParaRPr lang="en-IN" sz="1800"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F20BCC81-143A-7B02-3A91-0FC3DDF87F5D}"/>
              </a:ext>
            </a:extLst>
          </p:cNvPr>
          <p:cNvSpPr txBox="1">
            <a:spLocks/>
          </p:cNvSpPr>
          <p:nvPr/>
        </p:nvSpPr>
        <p:spPr>
          <a:xfrm>
            <a:off x="3536822" y="239303"/>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000" b="1" dirty="0">
                <a:latin typeface="Times New Roman" panose="02020603050405020304" pitchFamily="18" charset="0"/>
                <a:cs typeface="Times New Roman" panose="02020603050405020304" pitchFamily="18" charset="0"/>
              </a:rPr>
              <a:t>METHODOLOGY</a:t>
            </a:r>
          </a:p>
        </p:txBody>
      </p:sp>
    </p:spTree>
    <p:extLst>
      <p:ext uri="{BB962C8B-B14F-4D97-AF65-F5344CB8AC3E}">
        <p14:creationId xmlns:p14="http://schemas.microsoft.com/office/powerpoint/2010/main" val="3220506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E4DAA-8BAA-05B7-21E9-F7C73D3BAFEC}"/>
              </a:ext>
            </a:extLst>
          </p:cNvPr>
          <p:cNvSpPr>
            <a:spLocks noGrp="1"/>
          </p:cNvSpPr>
          <p:nvPr>
            <p:ph type="title"/>
          </p:nvPr>
        </p:nvSpPr>
        <p:spPr>
          <a:xfrm>
            <a:off x="2592926" y="624110"/>
            <a:ext cx="7750610" cy="1280890"/>
          </a:xfrm>
        </p:spPr>
        <p:txBody>
          <a:bodyPr>
            <a:normAutofit/>
          </a:bodyPr>
          <a:lstStyle/>
          <a:p>
            <a:r>
              <a:rPr lang="en-IN" sz="3200" b="1" dirty="0">
                <a:latin typeface="Times New Roman" panose="02020603050405020304" pitchFamily="18" charset="0"/>
                <a:cs typeface="Times New Roman" panose="02020603050405020304" pitchFamily="18" charset="0"/>
              </a:rPr>
              <a:t>Images after doing Augmentation Techniques :</a:t>
            </a:r>
          </a:p>
        </p:txBody>
      </p:sp>
      <p:pic>
        <p:nvPicPr>
          <p:cNvPr id="5" name="Content Placeholder 4">
            <a:extLst>
              <a:ext uri="{FF2B5EF4-FFF2-40B4-BE49-F238E27FC236}">
                <a16:creationId xmlns:a16="http://schemas.microsoft.com/office/drawing/2014/main" id="{555B7BE5-6415-514C-163E-856CB871DFB4}"/>
              </a:ext>
            </a:extLst>
          </p:cNvPr>
          <p:cNvPicPr>
            <a:picLocks noGrp="1" noChangeAspect="1"/>
          </p:cNvPicPr>
          <p:nvPr>
            <p:ph idx="1"/>
          </p:nvPr>
        </p:nvPicPr>
        <p:blipFill>
          <a:blip r:embed="rId2"/>
          <a:srcRect l="5511" t="27325" r="64232" b="7096"/>
          <a:stretch/>
        </p:blipFill>
        <p:spPr>
          <a:xfrm>
            <a:off x="2959510" y="2025445"/>
            <a:ext cx="6430296" cy="3657599"/>
          </a:xfrm>
        </p:spPr>
      </p:pic>
    </p:spTree>
    <p:extLst>
      <p:ext uri="{BB962C8B-B14F-4D97-AF65-F5344CB8AC3E}">
        <p14:creationId xmlns:p14="http://schemas.microsoft.com/office/powerpoint/2010/main" val="838839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8F3A7-9B41-EB8E-D0A8-BA1C8968F3E9}"/>
              </a:ext>
            </a:extLst>
          </p:cNvPr>
          <p:cNvSpPr>
            <a:spLocks noGrp="1"/>
          </p:cNvSpPr>
          <p:nvPr>
            <p:ph type="title"/>
          </p:nvPr>
        </p:nvSpPr>
        <p:spPr>
          <a:xfrm>
            <a:off x="2346734" y="1617168"/>
            <a:ext cx="8911687" cy="1280890"/>
          </a:xfrm>
        </p:spPr>
        <p:txBody>
          <a:bodyPr>
            <a:normAutofit/>
          </a:bodyPr>
          <a:lstStyle/>
          <a:p>
            <a:r>
              <a:rPr lang="en-IN" sz="4000" b="1" dirty="0">
                <a:latin typeface="Times New Roman" panose="02020603050405020304" pitchFamily="18" charset="0"/>
                <a:cs typeface="Times New Roman" panose="02020603050405020304" pitchFamily="18" charset="0"/>
              </a:rPr>
              <a:t>Feature Extraction</a:t>
            </a:r>
          </a:p>
        </p:txBody>
      </p:sp>
      <p:sp>
        <p:nvSpPr>
          <p:cNvPr id="3" name="Content Placeholder 2">
            <a:extLst>
              <a:ext uri="{FF2B5EF4-FFF2-40B4-BE49-F238E27FC236}">
                <a16:creationId xmlns:a16="http://schemas.microsoft.com/office/drawing/2014/main" id="{DE811AFC-F84E-350D-6D86-8245D876F8C5}"/>
              </a:ext>
            </a:extLst>
          </p:cNvPr>
          <p:cNvSpPr>
            <a:spLocks noGrp="1"/>
          </p:cNvSpPr>
          <p:nvPr>
            <p:ph idx="1"/>
          </p:nvPr>
        </p:nvSpPr>
        <p:spPr>
          <a:xfrm>
            <a:off x="2569548" y="2622755"/>
            <a:ext cx="8915400" cy="3777622"/>
          </a:xfrm>
        </p:spPr>
        <p:txBody>
          <a:bodyPr>
            <a:normAutofit/>
          </a:bodyPr>
          <a:lstStyle/>
          <a:p>
            <a:r>
              <a:rPr lang="en-US" sz="2800" dirty="0"/>
              <a:t>Feature extraction </a:t>
            </a:r>
            <a:r>
              <a:rPr lang="en-US" sz="2800" b="1" dirty="0"/>
              <a:t>automatically derives relevant features</a:t>
            </a:r>
            <a:r>
              <a:rPr lang="en-US" sz="2800" dirty="0"/>
              <a:t> from input data using neural network layers. In this work, the model </a:t>
            </a:r>
            <a:r>
              <a:rPr lang="en-US" sz="2800" b="1" dirty="0"/>
              <a:t>learns and extracts features</a:t>
            </a:r>
            <a:r>
              <a:rPr lang="en-US" sz="2800" dirty="0"/>
              <a:t> during training, enhancing segmentation accuracy without manual intervention.</a:t>
            </a:r>
            <a:endParaRPr lang="en-IN" sz="2800" dirty="0"/>
          </a:p>
        </p:txBody>
      </p:sp>
      <p:sp>
        <p:nvSpPr>
          <p:cNvPr id="5" name="TextBox 4">
            <a:extLst>
              <a:ext uri="{FF2B5EF4-FFF2-40B4-BE49-F238E27FC236}">
                <a16:creationId xmlns:a16="http://schemas.microsoft.com/office/drawing/2014/main" id="{569F519F-D052-B2FE-0196-3DEC40288667}"/>
              </a:ext>
            </a:extLst>
          </p:cNvPr>
          <p:cNvSpPr txBox="1"/>
          <p:nvPr/>
        </p:nvSpPr>
        <p:spPr>
          <a:xfrm>
            <a:off x="1779638" y="762112"/>
            <a:ext cx="60960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METHODOLOGY</a:t>
            </a:r>
          </a:p>
        </p:txBody>
      </p:sp>
    </p:spTree>
    <p:extLst>
      <p:ext uri="{BB962C8B-B14F-4D97-AF65-F5344CB8AC3E}">
        <p14:creationId xmlns:p14="http://schemas.microsoft.com/office/powerpoint/2010/main" val="3961354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37E00-A162-A236-8B27-902CC5DEA455}"/>
              </a:ext>
            </a:extLst>
          </p:cNvPr>
          <p:cNvSpPr>
            <a:spLocks noGrp="1"/>
          </p:cNvSpPr>
          <p:nvPr>
            <p:ph type="title"/>
          </p:nvPr>
        </p:nvSpPr>
        <p:spPr>
          <a:xfrm>
            <a:off x="1963662" y="1655388"/>
            <a:ext cx="8911687" cy="712839"/>
          </a:xfrm>
        </p:spPr>
        <p:txBody>
          <a:bodyPr/>
          <a:lstStyle/>
          <a:p>
            <a:r>
              <a:rPr lang="en-IN" b="1" dirty="0">
                <a:latin typeface="Times New Roman" panose="02020603050405020304" pitchFamily="18" charset="0"/>
                <a:cs typeface="Times New Roman" panose="02020603050405020304" pitchFamily="18" charset="0"/>
              </a:rPr>
              <a:t>Model Used : U-Net</a:t>
            </a:r>
          </a:p>
        </p:txBody>
      </p:sp>
      <p:sp>
        <p:nvSpPr>
          <p:cNvPr id="3" name="Content Placeholder 2">
            <a:extLst>
              <a:ext uri="{FF2B5EF4-FFF2-40B4-BE49-F238E27FC236}">
                <a16:creationId xmlns:a16="http://schemas.microsoft.com/office/drawing/2014/main" id="{09FA3BDF-2B0D-EE90-D054-36F495DDF080}"/>
              </a:ext>
            </a:extLst>
          </p:cNvPr>
          <p:cNvSpPr>
            <a:spLocks noGrp="1"/>
          </p:cNvSpPr>
          <p:nvPr>
            <p:ph idx="1"/>
          </p:nvPr>
        </p:nvSpPr>
        <p:spPr>
          <a:xfrm>
            <a:off x="1733806" y="2526890"/>
            <a:ext cx="8915400" cy="3628103"/>
          </a:xfrm>
        </p:spPr>
        <p:txBody>
          <a:bodyPr>
            <a:normAutofit/>
          </a:bodyPr>
          <a:lstStyle/>
          <a:p>
            <a:r>
              <a:rPr lang="en-US" sz="2400" dirty="0">
                <a:latin typeface="Times New Roman" panose="02020603050405020304" pitchFamily="18" charset="0"/>
                <a:cs typeface="Times New Roman" panose="02020603050405020304" pitchFamily="18" charset="0"/>
              </a:rPr>
              <a:t>There are several deep learning models available for image segmentation, including </a:t>
            </a:r>
            <a:r>
              <a:rPr lang="en-US" sz="2400" b="1" dirty="0" err="1">
                <a:latin typeface="Times New Roman" panose="02020603050405020304" pitchFamily="18" charset="0"/>
                <a:cs typeface="Times New Roman" panose="02020603050405020304" pitchFamily="18" charset="0"/>
              </a:rPr>
              <a:t>SegNet</a:t>
            </a:r>
            <a:r>
              <a:rPr lang="en-US" sz="240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FCN</a:t>
            </a:r>
            <a:r>
              <a:rPr lang="en-US" sz="2400" dirty="0">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rPr>
              <a:t>U-Net</a:t>
            </a:r>
            <a:r>
              <a:rPr lang="en-US" sz="2400" dirty="0">
                <a:latin typeface="Times New Roman" panose="02020603050405020304" pitchFamily="18" charset="0"/>
                <a:cs typeface="Times New Roman" panose="02020603050405020304" pitchFamily="18" charset="0"/>
              </a:rPr>
              <a:t>. </a:t>
            </a:r>
          </a:p>
          <a:p>
            <a:r>
              <a:rPr lang="en-US" sz="2400" dirty="0">
                <a:latin typeface="Times New Roman" panose="02020603050405020304" pitchFamily="18" charset="0"/>
                <a:cs typeface="Times New Roman" panose="02020603050405020304" pitchFamily="18" charset="0"/>
              </a:rPr>
              <a:t>In this project, the </a:t>
            </a:r>
            <a:r>
              <a:rPr lang="en-US" sz="2400" b="1" dirty="0">
                <a:latin typeface="Times New Roman" panose="02020603050405020304" pitchFamily="18" charset="0"/>
                <a:cs typeface="Times New Roman" panose="02020603050405020304" pitchFamily="18" charset="0"/>
              </a:rPr>
              <a:t>U-Net</a:t>
            </a:r>
            <a:r>
              <a:rPr lang="en-US" sz="2400" dirty="0">
                <a:latin typeface="Times New Roman" panose="02020603050405020304" pitchFamily="18" charset="0"/>
                <a:cs typeface="Times New Roman" panose="02020603050405020304" pitchFamily="18" charset="0"/>
              </a:rPr>
              <a:t> architecture was chosen for skin lesion segmentation.</a:t>
            </a:r>
          </a:p>
          <a:p>
            <a:r>
              <a:rPr lang="en-US" sz="2400" b="1" dirty="0">
                <a:latin typeface="Times New Roman" panose="02020603050405020304" pitchFamily="18" charset="0"/>
                <a:cs typeface="Times New Roman" panose="02020603050405020304" pitchFamily="18" charset="0"/>
              </a:rPr>
              <a:t>U-Net</a:t>
            </a:r>
            <a:r>
              <a:rPr lang="en-US" sz="2400" dirty="0">
                <a:latin typeface="Times New Roman" panose="02020603050405020304" pitchFamily="18" charset="0"/>
                <a:cs typeface="Times New Roman" panose="02020603050405020304" pitchFamily="18" charset="0"/>
              </a:rPr>
              <a:t> follows an </a:t>
            </a:r>
            <a:r>
              <a:rPr lang="en-US" sz="2400" b="1" dirty="0">
                <a:latin typeface="Times New Roman" panose="02020603050405020304" pitchFamily="18" charset="0"/>
                <a:cs typeface="Times New Roman" panose="02020603050405020304" pitchFamily="18" charset="0"/>
              </a:rPr>
              <a:t>encoder-decoder</a:t>
            </a:r>
            <a:r>
              <a:rPr lang="en-US" sz="2400" dirty="0">
                <a:latin typeface="Times New Roman" panose="02020603050405020304" pitchFamily="18" charset="0"/>
                <a:cs typeface="Times New Roman" panose="02020603050405020304" pitchFamily="18" charset="0"/>
              </a:rPr>
              <a:t> architecture that make it highly effective for segmentation tasks, particularly where the goal is to identify and segment objects in an image (like skin lesions).</a:t>
            </a:r>
          </a:p>
          <a:p>
            <a:pPr marL="0" indent="0">
              <a:buNone/>
            </a:pPr>
            <a:endParaRPr lang="en-IN" dirty="0"/>
          </a:p>
        </p:txBody>
      </p:sp>
      <p:sp>
        <p:nvSpPr>
          <p:cNvPr id="5" name="TextBox 4">
            <a:extLst>
              <a:ext uri="{FF2B5EF4-FFF2-40B4-BE49-F238E27FC236}">
                <a16:creationId xmlns:a16="http://schemas.microsoft.com/office/drawing/2014/main" id="{841FFCB9-964F-DA7C-600D-2C8CF7BC19AB}"/>
              </a:ext>
            </a:extLst>
          </p:cNvPr>
          <p:cNvSpPr txBox="1"/>
          <p:nvPr/>
        </p:nvSpPr>
        <p:spPr>
          <a:xfrm>
            <a:off x="1779638" y="762112"/>
            <a:ext cx="60960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METHODOLOGY</a:t>
            </a:r>
          </a:p>
        </p:txBody>
      </p:sp>
    </p:spTree>
    <p:extLst>
      <p:ext uri="{BB962C8B-B14F-4D97-AF65-F5344CB8AC3E}">
        <p14:creationId xmlns:p14="http://schemas.microsoft.com/office/powerpoint/2010/main" val="2492521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E312E-6ED3-9B3C-258C-B77A187E9EF2}"/>
              </a:ext>
            </a:extLst>
          </p:cNvPr>
          <p:cNvSpPr>
            <a:spLocks noGrp="1"/>
          </p:cNvSpPr>
          <p:nvPr>
            <p:ph type="title"/>
          </p:nvPr>
        </p:nvSpPr>
        <p:spPr>
          <a:xfrm>
            <a:off x="2589212" y="722433"/>
            <a:ext cx="8911687" cy="1280890"/>
          </a:xfrm>
        </p:spPr>
        <p:txBody>
          <a:bodyPr>
            <a:normAutofit/>
          </a:bodyPr>
          <a:lstStyle/>
          <a:p>
            <a:r>
              <a:rPr lang="en-IN" sz="3200" b="1" dirty="0">
                <a:latin typeface="Times New Roman" panose="02020603050405020304" pitchFamily="18" charset="0"/>
                <a:cs typeface="Times New Roman" panose="02020603050405020304" pitchFamily="18" charset="0"/>
              </a:rPr>
              <a:t>U-Net Architecture</a:t>
            </a:r>
          </a:p>
        </p:txBody>
      </p:sp>
      <p:sp>
        <p:nvSpPr>
          <p:cNvPr id="3" name="Content Placeholder 2">
            <a:extLst>
              <a:ext uri="{FF2B5EF4-FFF2-40B4-BE49-F238E27FC236}">
                <a16:creationId xmlns:a16="http://schemas.microsoft.com/office/drawing/2014/main" id="{A303F5FA-F960-D7A1-E729-AADA8149B4C8}"/>
              </a:ext>
            </a:extLst>
          </p:cNvPr>
          <p:cNvSpPr>
            <a:spLocks noGrp="1"/>
          </p:cNvSpPr>
          <p:nvPr>
            <p:ph idx="1"/>
          </p:nvPr>
        </p:nvSpPr>
        <p:spPr>
          <a:xfrm>
            <a:off x="2481057" y="1622321"/>
            <a:ext cx="8915400" cy="4247535"/>
          </a:xfrm>
        </p:spPr>
        <p:txBody>
          <a:bodyPr>
            <a:normAutofit/>
          </a:bodyPr>
          <a:lstStyle/>
          <a:p>
            <a:r>
              <a:rPr lang="en-US" sz="2000" dirty="0">
                <a:latin typeface="Times New Roman" panose="02020603050405020304" pitchFamily="18" charset="0"/>
                <a:cs typeface="Times New Roman" panose="02020603050405020304" pitchFamily="18" charset="0"/>
              </a:rPr>
              <a:t>U-Net is a deep learning model designed for biomedical image segmentation. It follows a </a:t>
            </a:r>
            <a:r>
              <a:rPr lang="en-US" sz="2000" b="1" dirty="0">
                <a:latin typeface="Times New Roman" panose="02020603050405020304" pitchFamily="18" charset="0"/>
                <a:cs typeface="Times New Roman" panose="02020603050405020304" pitchFamily="18" charset="0"/>
              </a:rPr>
              <a:t>U-shaped</a:t>
            </a:r>
            <a:r>
              <a:rPr lang="en-US" sz="2000" dirty="0">
                <a:latin typeface="Times New Roman" panose="02020603050405020304" pitchFamily="18" charset="0"/>
                <a:cs typeface="Times New Roman" panose="02020603050405020304" pitchFamily="18" charset="0"/>
              </a:rPr>
              <a:t> architecture consisting of two main parts:</a:t>
            </a:r>
          </a:p>
          <a:p>
            <a:pPr lvl="1">
              <a:buFont typeface="+mj-lt"/>
              <a:buAutoNum type="arabicPeriod"/>
            </a:pPr>
            <a:r>
              <a:rPr lang="en-US" sz="2000" b="1" dirty="0">
                <a:latin typeface="Times New Roman" panose="02020603050405020304" pitchFamily="18" charset="0"/>
                <a:cs typeface="Times New Roman" panose="02020603050405020304" pitchFamily="18" charset="0"/>
              </a:rPr>
              <a:t>Contracting Path (Encoder)</a:t>
            </a:r>
            <a:r>
              <a:rPr lang="en-US" sz="2000" dirty="0">
                <a:latin typeface="Times New Roman" panose="02020603050405020304" pitchFamily="18" charset="0"/>
                <a:cs typeface="Times New Roman" panose="02020603050405020304" pitchFamily="18" charset="0"/>
              </a:rPr>
              <a:t> – Extracts important features using convolutional layers and </a:t>
            </a:r>
            <a:r>
              <a:rPr lang="en-US" sz="2000" dirty="0" err="1">
                <a:latin typeface="Times New Roman" panose="02020603050405020304" pitchFamily="18" charset="0"/>
                <a:cs typeface="Times New Roman" panose="02020603050405020304" pitchFamily="18" charset="0"/>
              </a:rPr>
              <a:t>downsampling</a:t>
            </a:r>
            <a:r>
              <a:rPr lang="en-US" sz="2000" dirty="0">
                <a:latin typeface="Times New Roman" panose="02020603050405020304" pitchFamily="18" charset="0"/>
                <a:cs typeface="Times New Roman" panose="02020603050405020304" pitchFamily="18" charset="0"/>
              </a:rPr>
              <a:t> through max pooling, reducing spatial dimensions while capturing context.</a:t>
            </a:r>
          </a:p>
          <a:p>
            <a:pPr lvl="1">
              <a:buFont typeface="+mj-lt"/>
              <a:buAutoNum type="arabicPeriod"/>
            </a:pPr>
            <a:r>
              <a:rPr lang="en-US" sz="2000" b="1" dirty="0">
                <a:latin typeface="Times New Roman" panose="02020603050405020304" pitchFamily="18" charset="0"/>
                <a:cs typeface="Times New Roman" panose="02020603050405020304" pitchFamily="18" charset="0"/>
              </a:rPr>
              <a:t>Expanding Path (Decoder)</a:t>
            </a:r>
            <a:r>
              <a:rPr lang="en-US" sz="2000" dirty="0">
                <a:latin typeface="Times New Roman" panose="02020603050405020304" pitchFamily="18" charset="0"/>
                <a:cs typeface="Times New Roman" panose="02020603050405020304" pitchFamily="18" charset="0"/>
              </a:rPr>
              <a:t> – Uses transposed convolutions (</a:t>
            </a:r>
            <a:r>
              <a:rPr lang="en-US" sz="2000" dirty="0" err="1">
                <a:latin typeface="Times New Roman" panose="02020603050405020304" pitchFamily="18" charset="0"/>
                <a:cs typeface="Times New Roman" panose="02020603050405020304" pitchFamily="18" charset="0"/>
              </a:rPr>
              <a:t>upsampling</a:t>
            </a:r>
            <a:r>
              <a:rPr lang="en-US" sz="2000" dirty="0">
                <a:latin typeface="Times New Roman" panose="02020603050405020304" pitchFamily="18" charset="0"/>
                <a:cs typeface="Times New Roman" panose="02020603050405020304" pitchFamily="18" charset="0"/>
              </a:rPr>
              <a:t>) to restore the spatial resolution and refine segmentation.</a:t>
            </a:r>
          </a:p>
          <a:p>
            <a:pPr lvl="1">
              <a:buFont typeface="+mj-lt"/>
              <a:buAutoNum type="arabicPeriod"/>
            </a:pPr>
            <a:r>
              <a:rPr lang="en-US" sz="2000" b="1" dirty="0">
                <a:latin typeface="Times New Roman" panose="02020603050405020304" pitchFamily="18" charset="0"/>
                <a:cs typeface="Times New Roman" panose="02020603050405020304" pitchFamily="18" charset="0"/>
              </a:rPr>
              <a:t>Skip Connections</a:t>
            </a:r>
            <a:r>
              <a:rPr lang="en-US" sz="2000" dirty="0">
                <a:latin typeface="Times New Roman" panose="02020603050405020304" pitchFamily="18" charset="0"/>
                <a:cs typeface="Times New Roman" panose="02020603050405020304" pitchFamily="18" charset="0"/>
              </a:rPr>
              <a:t> – Directly connect encoder and decoder layers to retain fine details and improve segmentation accuracy.</a:t>
            </a:r>
          </a:p>
          <a:p>
            <a:r>
              <a:rPr lang="en-US" sz="2000" dirty="0">
                <a:latin typeface="Times New Roman" panose="02020603050405020304" pitchFamily="18" charset="0"/>
                <a:cs typeface="Times New Roman" panose="02020603050405020304" pitchFamily="18" charset="0"/>
              </a:rPr>
              <a:t>U-Net is widely used in medical imaging due to its </a:t>
            </a:r>
            <a:r>
              <a:rPr lang="en-US" sz="2000" b="1" dirty="0">
                <a:latin typeface="Times New Roman" panose="02020603050405020304" pitchFamily="18" charset="0"/>
                <a:cs typeface="Times New Roman" panose="02020603050405020304" pitchFamily="18" charset="0"/>
              </a:rPr>
              <a:t>ability to generate precise segmentations even with limited training data</a:t>
            </a:r>
            <a:r>
              <a:rPr lang="en-US" sz="2000" dirty="0">
                <a:latin typeface="Times New Roman" panose="02020603050405020304" pitchFamily="18" charset="0"/>
                <a:cs typeface="Times New Roman" panose="02020603050405020304" pitchFamily="18" charset="0"/>
              </a:rPr>
              <a:t>.</a:t>
            </a:r>
          </a:p>
          <a:p>
            <a:endParaRPr lang="en-IN" dirty="0"/>
          </a:p>
        </p:txBody>
      </p:sp>
    </p:spTree>
    <p:extLst>
      <p:ext uri="{BB962C8B-B14F-4D97-AF65-F5344CB8AC3E}">
        <p14:creationId xmlns:p14="http://schemas.microsoft.com/office/powerpoint/2010/main" val="19994250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D3B41-E38C-4301-404B-C3157F2ADB67}"/>
              </a:ext>
            </a:extLst>
          </p:cNvPr>
          <p:cNvSpPr>
            <a:spLocks noGrp="1"/>
          </p:cNvSpPr>
          <p:nvPr>
            <p:ph type="title"/>
          </p:nvPr>
        </p:nvSpPr>
        <p:spPr>
          <a:xfrm>
            <a:off x="3279761" y="434840"/>
            <a:ext cx="7534301" cy="958884"/>
          </a:xfrm>
        </p:spPr>
        <p:txBody>
          <a:bodyPr/>
          <a:lstStyle/>
          <a:p>
            <a:r>
              <a:rPr lang="en-IN" sz="3600" b="1" dirty="0">
                <a:latin typeface="Times New Roman" panose="02020603050405020304" pitchFamily="18" charset="0"/>
                <a:cs typeface="Times New Roman" panose="02020603050405020304" pitchFamily="18" charset="0"/>
              </a:rPr>
              <a:t>Experiments and Results</a:t>
            </a:r>
          </a:p>
        </p:txBody>
      </p:sp>
      <p:sp>
        <p:nvSpPr>
          <p:cNvPr id="4" name="Content Placeholder 3">
            <a:extLst>
              <a:ext uri="{FF2B5EF4-FFF2-40B4-BE49-F238E27FC236}">
                <a16:creationId xmlns:a16="http://schemas.microsoft.com/office/drawing/2014/main" id="{6D8AE97D-14FF-1780-620E-DC4A75ED1E48}"/>
              </a:ext>
            </a:extLst>
          </p:cNvPr>
          <p:cNvSpPr>
            <a:spLocks noGrp="1"/>
          </p:cNvSpPr>
          <p:nvPr>
            <p:ph idx="1"/>
          </p:nvPr>
        </p:nvSpPr>
        <p:spPr>
          <a:xfrm>
            <a:off x="2589212" y="2133599"/>
            <a:ext cx="8915400" cy="4522839"/>
          </a:xfrm>
        </p:spPr>
        <p:txBody>
          <a:bodyPr/>
          <a:lstStyle/>
          <a:p>
            <a:r>
              <a:rPr lang="en-IN" sz="2400" b="1" dirty="0">
                <a:latin typeface="Times New Roman" panose="02020603050405020304" pitchFamily="18" charset="0"/>
                <a:cs typeface="Times New Roman" panose="02020603050405020304" pitchFamily="18" charset="0"/>
              </a:rPr>
              <a:t>Intersection over Union (</a:t>
            </a:r>
            <a:r>
              <a:rPr lang="en-IN" sz="2400" b="1" dirty="0" err="1">
                <a:latin typeface="Times New Roman" panose="02020603050405020304" pitchFamily="18" charset="0"/>
                <a:cs typeface="Times New Roman" panose="02020603050405020304" pitchFamily="18" charset="0"/>
              </a:rPr>
              <a:t>IoU</a:t>
            </a:r>
            <a:r>
              <a:rPr lang="en-IN" sz="2400" b="1"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is used to measure the overlap between the predicted and ground truth regions. It measures the overlap between predicted and ground truth segmentation masks, calculated as the ratio of their intersection to their union.</a:t>
            </a:r>
          </a:p>
          <a:p>
            <a:pPr marL="1371600" lvl="3" indent="0">
              <a:buNone/>
            </a:pPr>
            <a:r>
              <a:rPr lang="en-IN" sz="2000" b="1" dirty="0">
                <a:latin typeface="Times New Roman" panose="02020603050405020304" pitchFamily="18" charset="0"/>
                <a:cs typeface="Times New Roman" panose="02020603050405020304" pitchFamily="18" charset="0"/>
              </a:rPr>
              <a:t>Formula:</a:t>
            </a:r>
          </a:p>
          <a:p>
            <a:pPr marL="1371600" lvl="3" indent="0">
              <a:buNone/>
            </a:pPr>
            <a:r>
              <a:rPr lang="en-IN" dirty="0">
                <a:latin typeface="Times New Roman" panose="02020603050405020304" pitchFamily="18" charset="0"/>
                <a:cs typeface="Times New Roman" panose="02020603050405020304" pitchFamily="18" charset="0"/>
              </a:rPr>
              <a:t>	</a:t>
            </a:r>
          </a:p>
        </p:txBody>
      </p:sp>
      <p:sp>
        <p:nvSpPr>
          <p:cNvPr id="6" name="Title 1">
            <a:extLst>
              <a:ext uri="{FF2B5EF4-FFF2-40B4-BE49-F238E27FC236}">
                <a16:creationId xmlns:a16="http://schemas.microsoft.com/office/drawing/2014/main" id="{C385AA7F-B4F3-A0B0-1A62-2F19147C4B02}"/>
              </a:ext>
            </a:extLst>
          </p:cNvPr>
          <p:cNvSpPr txBox="1">
            <a:spLocks/>
          </p:cNvSpPr>
          <p:nvPr/>
        </p:nvSpPr>
        <p:spPr>
          <a:xfrm>
            <a:off x="1929248" y="1393724"/>
            <a:ext cx="7534301" cy="958884"/>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3200" b="1" dirty="0">
                <a:latin typeface="Times New Roman" panose="02020603050405020304" pitchFamily="18" charset="0"/>
                <a:cs typeface="Times New Roman" panose="02020603050405020304" pitchFamily="18" charset="0"/>
              </a:rPr>
              <a:t>Evaluation Metrics</a:t>
            </a:r>
          </a:p>
        </p:txBody>
      </p:sp>
      <p:pic>
        <p:nvPicPr>
          <p:cNvPr id="8" name="Picture 7">
            <a:extLst>
              <a:ext uri="{FF2B5EF4-FFF2-40B4-BE49-F238E27FC236}">
                <a16:creationId xmlns:a16="http://schemas.microsoft.com/office/drawing/2014/main" id="{FD0D6152-4992-6505-9E42-3477377BFC96}"/>
              </a:ext>
            </a:extLst>
          </p:cNvPr>
          <p:cNvPicPr>
            <a:picLocks noChangeAspect="1"/>
          </p:cNvPicPr>
          <p:nvPr/>
        </p:nvPicPr>
        <p:blipFill>
          <a:blip r:embed="rId2"/>
          <a:srcRect l="52501" t="38710" r="38202" b="51713"/>
          <a:stretch/>
        </p:blipFill>
        <p:spPr>
          <a:xfrm>
            <a:off x="5001826" y="4688940"/>
            <a:ext cx="2992992" cy="1734220"/>
          </a:xfrm>
          <a:prstGeom prst="rect">
            <a:avLst/>
          </a:prstGeom>
        </p:spPr>
      </p:pic>
    </p:spTree>
    <p:extLst>
      <p:ext uri="{BB962C8B-B14F-4D97-AF65-F5344CB8AC3E}">
        <p14:creationId xmlns:p14="http://schemas.microsoft.com/office/powerpoint/2010/main" val="2373436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EC0F1E-6988-217C-E91F-44EED41D9536}"/>
              </a:ext>
            </a:extLst>
          </p:cNvPr>
          <p:cNvSpPr>
            <a:spLocks noGrp="1"/>
          </p:cNvSpPr>
          <p:nvPr>
            <p:ph idx="1"/>
          </p:nvPr>
        </p:nvSpPr>
        <p:spPr>
          <a:xfrm>
            <a:off x="2589212" y="334297"/>
            <a:ext cx="8915400" cy="6523703"/>
          </a:xfrm>
        </p:spPr>
        <p:txBody>
          <a:bodyPr>
            <a:normAutofit/>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Precision</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Determines how many of the predicted positive pixels are actually correct, indicating the model’s reliability in detecting lesions.</a:t>
            </a:r>
            <a:endParaRPr lang="en-US" sz="2000" b="1" dirty="0">
              <a:latin typeface="Times New Roman" panose="02020603050405020304" pitchFamily="18" charset="0"/>
              <a:cs typeface="Times New Roman" panose="02020603050405020304" pitchFamily="18" charset="0"/>
            </a:endParaRPr>
          </a:p>
          <a:p>
            <a:pPr marL="0" indent="0">
              <a:buNone/>
            </a:pPr>
            <a:r>
              <a:rPr lang="en-IN" sz="2000"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Formula :</a:t>
            </a: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marL="0" indent="0">
              <a:buNone/>
            </a:pPr>
            <a:endParaRPr lang="en-IN"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Recall</a:t>
            </a:r>
            <a:r>
              <a:rPr lang="en-US" sz="2400" dirty="0">
                <a:latin typeface="Times New Roman" panose="02020603050405020304" pitchFamily="18" charset="0"/>
                <a:cs typeface="Times New Roman" panose="02020603050405020304" pitchFamily="18" charset="0"/>
              </a:rPr>
              <a:t> </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Measures how well the model identifies all actual lesions, ensuring minimal false negatives</a:t>
            </a:r>
          </a:p>
          <a:p>
            <a:pPr marL="457200" lvl="1" indent="0">
              <a:buNone/>
            </a:pP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Formula : </a:t>
            </a:r>
          </a:p>
          <a:p>
            <a:pPr marL="457200" lvl="1" indent="0">
              <a:buNone/>
            </a:pPr>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1FD587E3-5B17-7404-1E7B-F3471A1E8F3E}"/>
              </a:ext>
            </a:extLst>
          </p:cNvPr>
          <p:cNvPicPr>
            <a:picLocks noChangeAspect="1"/>
          </p:cNvPicPr>
          <p:nvPr/>
        </p:nvPicPr>
        <p:blipFill>
          <a:blip r:embed="rId2"/>
          <a:srcRect l="51371" t="35842" r="36532" b="56559"/>
          <a:stretch/>
        </p:blipFill>
        <p:spPr>
          <a:xfrm>
            <a:off x="4965290" y="2074606"/>
            <a:ext cx="1840272" cy="1354394"/>
          </a:xfrm>
          <a:prstGeom prst="rect">
            <a:avLst/>
          </a:prstGeom>
        </p:spPr>
      </p:pic>
      <p:pic>
        <p:nvPicPr>
          <p:cNvPr id="6" name="Picture 5">
            <a:extLst>
              <a:ext uri="{FF2B5EF4-FFF2-40B4-BE49-F238E27FC236}">
                <a16:creationId xmlns:a16="http://schemas.microsoft.com/office/drawing/2014/main" id="{84BFAB9B-075A-CFD0-730F-651F69A17668}"/>
              </a:ext>
            </a:extLst>
          </p:cNvPr>
          <p:cNvPicPr>
            <a:picLocks noChangeAspect="1"/>
          </p:cNvPicPr>
          <p:nvPr/>
        </p:nvPicPr>
        <p:blipFill>
          <a:blip r:embed="rId2"/>
          <a:srcRect l="51935" t="48315" r="36533" b="44373"/>
          <a:stretch/>
        </p:blipFill>
        <p:spPr>
          <a:xfrm>
            <a:off x="4965290" y="5388077"/>
            <a:ext cx="2408833" cy="859094"/>
          </a:xfrm>
          <a:prstGeom prst="rect">
            <a:avLst/>
          </a:prstGeom>
        </p:spPr>
      </p:pic>
    </p:spTree>
    <p:extLst>
      <p:ext uri="{BB962C8B-B14F-4D97-AF65-F5344CB8AC3E}">
        <p14:creationId xmlns:p14="http://schemas.microsoft.com/office/powerpoint/2010/main" val="3528454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438FF5-5503-7A08-6F41-FBA5C4E855B5}"/>
              </a:ext>
            </a:extLst>
          </p:cNvPr>
          <p:cNvSpPr>
            <a:spLocks noGrp="1"/>
          </p:cNvSpPr>
          <p:nvPr>
            <p:ph idx="1"/>
          </p:nvPr>
        </p:nvSpPr>
        <p:spPr>
          <a:xfrm>
            <a:off x="2559715" y="766916"/>
            <a:ext cx="8915400" cy="5850194"/>
          </a:xfrm>
        </p:spPr>
        <p:txBody>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Dice Coefficient (Dice Score)</a:t>
            </a:r>
            <a:r>
              <a:rPr lang="en-US" sz="2400" dirty="0">
                <a:latin typeface="Times New Roman" panose="02020603050405020304" pitchFamily="18" charset="0"/>
                <a:cs typeface="Times New Roman" panose="02020603050405020304" pitchFamily="18" charset="0"/>
              </a:rPr>
              <a:t> </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Evaluates segmentation accuracy by considering both precision and recall, providing a balance between false positives and false negatives.</a:t>
            </a:r>
          </a:p>
          <a:p>
            <a:pPr marL="457200" lvl="1" indent="0">
              <a:buNone/>
            </a:pPr>
            <a:r>
              <a:rPr lang="en-IN" sz="1600" b="1" dirty="0">
                <a:latin typeface="Times New Roman" panose="02020603050405020304" pitchFamily="18" charset="0"/>
                <a:cs typeface="Times New Roman" panose="02020603050405020304" pitchFamily="18" charset="0"/>
              </a:rPr>
              <a:t>		Formula :</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0CB7D2F-89C5-1BF3-AFC6-59460D55F9FE}"/>
              </a:ext>
            </a:extLst>
          </p:cNvPr>
          <p:cNvPicPr>
            <a:picLocks noChangeAspect="1"/>
          </p:cNvPicPr>
          <p:nvPr/>
        </p:nvPicPr>
        <p:blipFill>
          <a:blip r:embed="rId2"/>
          <a:srcRect l="51935" t="38423" r="38629" b="52402"/>
          <a:stretch/>
        </p:blipFill>
        <p:spPr>
          <a:xfrm>
            <a:off x="4999702" y="2465438"/>
            <a:ext cx="1843549" cy="1008438"/>
          </a:xfrm>
          <a:prstGeom prst="rect">
            <a:avLst/>
          </a:prstGeom>
        </p:spPr>
      </p:pic>
      <p:sp>
        <p:nvSpPr>
          <p:cNvPr id="7" name="TextBox 6">
            <a:extLst>
              <a:ext uri="{FF2B5EF4-FFF2-40B4-BE49-F238E27FC236}">
                <a16:creationId xmlns:a16="http://schemas.microsoft.com/office/drawing/2014/main" id="{D02824A1-BBCE-E870-27F4-460CB8FB9D59}"/>
              </a:ext>
            </a:extLst>
          </p:cNvPr>
          <p:cNvSpPr txBox="1"/>
          <p:nvPr/>
        </p:nvSpPr>
        <p:spPr>
          <a:xfrm>
            <a:off x="2559715" y="3550462"/>
            <a:ext cx="8688388" cy="1754326"/>
          </a:xfrm>
          <a:prstGeom prst="rect">
            <a:avLst/>
          </a:prstGeom>
          <a:noFill/>
        </p:spPr>
        <p:txBody>
          <a:bodyPr wrap="square">
            <a:spAutoFit/>
          </a:bodyPr>
          <a:lstStyle/>
          <a:p>
            <a:pPr marL="285750" indent="-285750">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Accuracy</a:t>
            </a:r>
            <a:r>
              <a:rPr lang="en-US" sz="2400" dirty="0">
                <a:latin typeface="Times New Roman" panose="02020603050405020304" pitchFamily="18" charset="0"/>
                <a:cs typeface="Times New Roman" panose="02020603050405020304" pitchFamily="18" charset="0"/>
              </a:rPr>
              <a:t> </a:t>
            </a:r>
          </a:p>
          <a:p>
            <a:pPr marL="742950" lvl="1"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Represents the overall correctness of the model’s predictions by comparing the number of correctly classified pixels to the total pixels.</a:t>
            </a:r>
          </a:p>
          <a:p>
            <a:pPr lvl="1"/>
            <a:r>
              <a:rPr lang="en-IN" b="1" dirty="0">
                <a:latin typeface="Times New Roman" panose="02020603050405020304" pitchFamily="18" charset="0"/>
                <a:cs typeface="Times New Roman" panose="02020603050405020304" pitchFamily="18" charset="0"/>
              </a:rPr>
              <a:t>	Formula :</a:t>
            </a:r>
            <a:endParaRPr lang="en-IN"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0E76CE78-2AD1-17DA-9C7C-CA62998FE1F1}"/>
              </a:ext>
            </a:extLst>
          </p:cNvPr>
          <p:cNvPicPr>
            <a:picLocks noChangeAspect="1"/>
          </p:cNvPicPr>
          <p:nvPr/>
        </p:nvPicPr>
        <p:blipFill>
          <a:blip r:embed="rId3"/>
          <a:srcRect l="48467" t="61649" r="33549" b="31612"/>
          <a:stretch/>
        </p:blipFill>
        <p:spPr>
          <a:xfrm>
            <a:off x="4719483" y="5381374"/>
            <a:ext cx="3367349" cy="709710"/>
          </a:xfrm>
          <a:prstGeom prst="rect">
            <a:avLst/>
          </a:prstGeom>
        </p:spPr>
      </p:pic>
    </p:spTree>
    <p:extLst>
      <p:ext uri="{BB962C8B-B14F-4D97-AF65-F5344CB8AC3E}">
        <p14:creationId xmlns:p14="http://schemas.microsoft.com/office/powerpoint/2010/main" val="275231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E61E-DCCF-96AF-1507-1F8408179C1E}"/>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Result :</a:t>
            </a:r>
          </a:p>
        </p:txBody>
      </p:sp>
      <p:pic>
        <p:nvPicPr>
          <p:cNvPr id="4" name="Content Placeholder 3">
            <a:extLst>
              <a:ext uri="{FF2B5EF4-FFF2-40B4-BE49-F238E27FC236}">
                <a16:creationId xmlns:a16="http://schemas.microsoft.com/office/drawing/2014/main" id="{38378608-796E-7980-45EE-AA1DFF3C04D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86091" y="1905000"/>
            <a:ext cx="8915400" cy="2943224"/>
          </a:xfrm>
          <a:prstGeom prst="rect">
            <a:avLst/>
          </a:prstGeom>
          <a:noFill/>
          <a:ln>
            <a:noFill/>
          </a:ln>
        </p:spPr>
      </p:pic>
    </p:spTree>
    <p:extLst>
      <p:ext uri="{BB962C8B-B14F-4D97-AF65-F5344CB8AC3E}">
        <p14:creationId xmlns:p14="http://schemas.microsoft.com/office/powerpoint/2010/main" val="10275572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B7E4A-3D7C-1BB8-98DA-FB9F77920B31}"/>
              </a:ext>
            </a:extLst>
          </p:cNvPr>
          <p:cNvSpPr>
            <a:spLocks noGrp="1"/>
          </p:cNvSpPr>
          <p:nvPr>
            <p:ph type="title"/>
          </p:nvPr>
        </p:nvSpPr>
        <p:spPr>
          <a:xfrm>
            <a:off x="2789571" y="722432"/>
            <a:ext cx="8911687" cy="1280890"/>
          </a:xfrm>
        </p:spPr>
        <p:txBody>
          <a:bodyPr/>
          <a:lstStyle/>
          <a:p>
            <a:r>
              <a:rPr lang="en-IN" b="1" dirty="0">
                <a:latin typeface="Times New Roman" panose="02020603050405020304" pitchFamily="18" charset="0"/>
                <a:cs typeface="Times New Roman" panose="02020603050405020304" pitchFamily="18" charset="0"/>
              </a:rPr>
              <a:t>Result :</a:t>
            </a:r>
          </a:p>
        </p:txBody>
      </p:sp>
      <p:pic>
        <p:nvPicPr>
          <p:cNvPr id="5" name="Content Placeholder 4">
            <a:extLst>
              <a:ext uri="{FF2B5EF4-FFF2-40B4-BE49-F238E27FC236}">
                <a16:creationId xmlns:a16="http://schemas.microsoft.com/office/drawing/2014/main" id="{56F1A8BD-72F7-DC74-37A9-3BAD91EED895}"/>
              </a:ext>
            </a:extLst>
          </p:cNvPr>
          <p:cNvPicPr>
            <a:picLocks noGrp="1" noChangeAspect="1"/>
          </p:cNvPicPr>
          <p:nvPr>
            <p:ph idx="1"/>
          </p:nvPr>
        </p:nvPicPr>
        <p:blipFill>
          <a:blip r:embed="rId2"/>
          <a:srcRect l="23108" t="23941" r="37662" b="5536"/>
          <a:stretch/>
        </p:blipFill>
        <p:spPr>
          <a:xfrm>
            <a:off x="4041059" y="1539428"/>
            <a:ext cx="4670322" cy="4722602"/>
          </a:xfrm>
        </p:spPr>
      </p:pic>
    </p:spTree>
    <p:extLst>
      <p:ext uri="{BB962C8B-B14F-4D97-AF65-F5344CB8AC3E}">
        <p14:creationId xmlns:p14="http://schemas.microsoft.com/office/powerpoint/2010/main" val="4017546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6A48A-D0F1-93E7-0951-DBC48638F6E7}"/>
              </a:ext>
            </a:extLst>
          </p:cNvPr>
          <p:cNvSpPr>
            <a:spLocks noGrp="1"/>
          </p:cNvSpPr>
          <p:nvPr>
            <p:ph type="title"/>
          </p:nvPr>
        </p:nvSpPr>
        <p:spPr>
          <a:xfrm>
            <a:off x="2494602" y="1115723"/>
            <a:ext cx="8911687" cy="1280890"/>
          </a:xfrm>
        </p:spPr>
        <p:txBody>
          <a:bodyPr>
            <a:normAutofit/>
          </a:bodyPr>
          <a:lstStyle/>
          <a:p>
            <a:r>
              <a:rPr lang="en-IN" sz="4000" dirty="0">
                <a:latin typeface="Times New Roman" panose="02020603050405020304" pitchFamily="18" charset="0"/>
                <a:cs typeface="Times New Roman" panose="02020603050405020304" pitchFamily="18" charset="0"/>
              </a:rPr>
              <a:t>Contents :</a:t>
            </a:r>
          </a:p>
        </p:txBody>
      </p:sp>
      <p:sp>
        <p:nvSpPr>
          <p:cNvPr id="3" name="Content Placeholder 2">
            <a:extLst>
              <a:ext uri="{FF2B5EF4-FFF2-40B4-BE49-F238E27FC236}">
                <a16:creationId xmlns:a16="http://schemas.microsoft.com/office/drawing/2014/main" id="{76AF1E24-38C4-0B33-6117-291503912638}"/>
              </a:ext>
            </a:extLst>
          </p:cNvPr>
          <p:cNvSpPr>
            <a:spLocks noGrp="1"/>
          </p:cNvSpPr>
          <p:nvPr>
            <p:ph idx="1"/>
          </p:nvPr>
        </p:nvSpPr>
        <p:spPr/>
        <p:txBody>
          <a:bodyPr>
            <a:normAutofit/>
          </a:bodyPr>
          <a:lstStyle/>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Problem Statement </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Methodology</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Experiments and Results</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References</a:t>
            </a:r>
          </a:p>
          <a:p>
            <a:endParaRPr lang="en-IN" dirty="0"/>
          </a:p>
        </p:txBody>
      </p:sp>
    </p:spTree>
    <p:extLst>
      <p:ext uri="{BB962C8B-B14F-4D97-AF65-F5344CB8AC3E}">
        <p14:creationId xmlns:p14="http://schemas.microsoft.com/office/powerpoint/2010/main" val="504597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3AB03-FB8F-A882-83E8-76A7FF90FEA5}"/>
              </a:ext>
            </a:extLst>
          </p:cNvPr>
          <p:cNvSpPr>
            <a:spLocks noGrp="1"/>
          </p:cNvSpPr>
          <p:nvPr>
            <p:ph type="title"/>
          </p:nvPr>
        </p:nvSpPr>
        <p:spPr>
          <a:xfrm>
            <a:off x="1993158" y="152162"/>
            <a:ext cx="8911687" cy="1280890"/>
          </a:xfrm>
        </p:spPr>
        <p:txBody>
          <a:bodyPr/>
          <a:lstStyle/>
          <a:p>
            <a:r>
              <a:rPr lang="en-IN" b="1" dirty="0">
                <a:latin typeface="Times New Roman" panose="02020603050405020304" pitchFamily="18" charset="0"/>
                <a:cs typeface="Times New Roman" panose="02020603050405020304" pitchFamily="18" charset="0"/>
              </a:rPr>
              <a:t>Evaluation Matrix</a:t>
            </a:r>
          </a:p>
        </p:txBody>
      </p:sp>
      <p:pic>
        <p:nvPicPr>
          <p:cNvPr id="4" name="Content Placeholder 3">
            <a:extLst>
              <a:ext uri="{FF2B5EF4-FFF2-40B4-BE49-F238E27FC236}">
                <a16:creationId xmlns:a16="http://schemas.microsoft.com/office/drawing/2014/main" id="{AE15A995-D83A-A3F2-97B7-C3F878DEF4A4}"/>
              </a:ext>
            </a:extLst>
          </p:cNvPr>
          <p:cNvPicPr>
            <a:picLocks noGrp="1" noChangeAspect="1"/>
          </p:cNvPicPr>
          <p:nvPr>
            <p:ph idx="1"/>
          </p:nvPr>
        </p:nvPicPr>
        <p:blipFill rotWithShape="1">
          <a:blip r:embed="rId2"/>
          <a:srcRect l="22609" t="26338" r="49842" b="9823"/>
          <a:stretch/>
        </p:blipFill>
        <p:spPr bwMode="auto">
          <a:xfrm>
            <a:off x="2123768" y="884244"/>
            <a:ext cx="7905135" cy="597375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88297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F805D-B691-44FE-C986-64BE2AFC0251}"/>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Conclusion</a:t>
            </a:r>
          </a:p>
        </p:txBody>
      </p:sp>
      <p:sp>
        <p:nvSpPr>
          <p:cNvPr id="6" name="Content Placeholder 5">
            <a:extLst>
              <a:ext uri="{FF2B5EF4-FFF2-40B4-BE49-F238E27FC236}">
                <a16:creationId xmlns:a16="http://schemas.microsoft.com/office/drawing/2014/main" id="{3221F65E-7388-E16E-5A99-9271B36CD931}"/>
              </a:ext>
            </a:extLst>
          </p:cNvPr>
          <p:cNvSpPr>
            <a:spLocks noGrp="1"/>
          </p:cNvSpPr>
          <p:nvPr>
            <p:ph idx="1"/>
          </p:nvPr>
        </p:nvSpPr>
        <p:spPr>
          <a:xfrm>
            <a:off x="1940284" y="1592826"/>
            <a:ext cx="8915400" cy="4807974"/>
          </a:xfrm>
        </p:spPr>
        <p:txBody>
          <a:bodyPr>
            <a:normAutofit/>
          </a:bodyPr>
          <a:lstStyle/>
          <a:p>
            <a:r>
              <a:rPr lang="en-US" sz="2000" dirty="0">
                <a:latin typeface="Times New Roman" panose="02020603050405020304" pitchFamily="18" charset="0"/>
                <a:cs typeface="Times New Roman" panose="02020603050405020304" pitchFamily="18" charset="0"/>
              </a:rPr>
              <a:t>This project successfully implements </a:t>
            </a:r>
            <a:r>
              <a:rPr lang="en-US" sz="2000" b="1" dirty="0">
                <a:latin typeface="Times New Roman" panose="02020603050405020304" pitchFamily="18" charset="0"/>
                <a:cs typeface="Times New Roman" panose="02020603050405020304" pitchFamily="18" charset="0"/>
              </a:rPr>
              <a:t>skin lesion segmentation</a:t>
            </a:r>
            <a:r>
              <a:rPr lang="en-US" sz="2000" dirty="0">
                <a:latin typeface="Times New Roman" panose="02020603050405020304" pitchFamily="18" charset="0"/>
                <a:cs typeface="Times New Roman" panose="02020603050405020304" pitchFamily="18" charset="0"/>
              </a:rPr>
              <a:t> using the </a:t>
            </a:r>
            <a:r>
              <a:rPr lang="en-US" sz="2000" b="1" dirty="0">
                <a:latin typeface="Times New Roman" panose="02020603050405020304" pitchFamily="18" charset="0"/>
                <a:cs typeface="Times New Roman" panose="02020603050405020304" pitchFamily="18" charset="0"/>
              </a:rPr>
              <a:t>U-Net</a:t>
            </a:r>
            <a:r>
              <a:rPr lang="en-US" sz="2000" dirty="0">
                <a:latin typeface="Times New Roman" panose="02020603050405020304" pitchFamily="18" charset="0"/>
                <a:cs typeface="Times New Roman" panose="02020603050405020304" pitchFamily="18" charset="0"/>
              </a:rPr>
              <a:t> model, demonstrating the effectiveness of deep learning in medical image analysis. By leveraging </a:t>
            </a:r>
            <a:r>
              <a:rPr lang="en-US" sz="2000" b="1" dirty="0">
                <a:latin typeface="Times New Roman" panose="02020603050405020304" pitchFamily="18" charset="0"/>
                <a:cs typeface="Times New Roman" panose="02020603050405020304" pitchFamily="18" charset="0"/>
              </a:rPr>
              <a:t>advanced feature extraction and segmentation techniques</a:t>
            </a:r>
            <a:r>
              <a:rPr lang="en-US" sz="2000" dirty="0">
                <a:latin typeface="Times New Roman" panose="02020603050405020304" pitchFamily="18" charset="0"/>
                <a:cs typeface="Times New Roman" panose="02020603050405020304" pitchFamily="18" charset="0"/>
              </a:rPr>
              <a:t>, the model accurately identifies skin lesions, aiding in early diagnosis and treatment. </a:t>
            </a:r>
          </a:p>
          <a:p>
            <a:r>
              <a:rPr lang="en-US" sz="2000" dirty="0">
                <a:latin typeface="Times New Roman" panose="02020603050405020304" pitchFamily="18" charset="0"/>
                <a:cs typeface="Times New Roman" panose="02020603050405020304" pitchFamily="18" charset="0"/>
              </a:rPr>
              <a:t>In summary, this project helps in </a:t>
            </a:r>
            <a:r>
              <a:rPr lang="en-US" sz="2000" b="1" dirty="0">
                <a:latin typeface="Times New Roman" panose="02020603050405020304" pitchFamily="18" charset="0"/>
                <a:cs typeface="Times New Roman" panose="02020603050405020304" pitchFamily="18" charset="0"/>
              </a:rPr>
              <a:t>automating skin lesion detection</a:t>
            </a:r>
            <a:r>
              <a:rPr lang="en-US" sz="2000" dirty="0">
                <a:latin typeface="Times New Roman" panose="02020603050405020304" pitchFamily="18" charset="0"/>
                <a:cs typeface="Times New Roman" panose="02020603050405020304" pitchFamily="18" charset="0"/>
              </a:rPr>
              <a:t>, making it </a:t>
            </a:r>
            <a:r>
              <a:rPr lang="en-US" sz="2000" b="1" dirty="0">
                <a:latin typeface="Times New Roman" panose="02020603050405020304" pitchFamily="18" charset="0"/>
                <a:cs typeface="Times New Roman" panose="02020603050405020304" pitchFamily="18" charset="0"/>
              </a:rPr>
              <a:t>faster, more accessible, and more reliable</a:t>
            </a:r>
            <a:r>
              <a:rPr lang="en-US" sz="2000" dirty="0">
                <a:latin typeface="Times New Roman" panose="02020603050405020304" pitchFamily="18" charset="0"/>
                <a:cs typeface="Times New Roman" panose="02020603050405020304" pitchFamily="18" charset="0"/>
              </a:rPr>
              <a:t>. Future improvements, like using better models or advanced techniques, can further increase accuracy and performance.</a:t>
            </a:r>
          </a:p>
          <a:p>
            <a:endParaRPr lang="en-IN" dirty="0"/>
          </a:p>
        </p:txBody>
      </p:sp>
    </p:spTree>
    <p:extLst>
      <p:ext uri="{BB962C8B-B14F-4D97-AF65-F5344CB8AC3E}">
        <p14:creationId xmlns:p14="http://schemas.microsoft.com/office/powerpoint/2010/main" val="25378426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CF6BD-D92F-2E6F-03B6-58E5A3DCE58B}"/>
              </a:ext>
            </a:extLst>
          </p:cNvPr>
          <p:cNvSpPr>
            <a:spLocks noGrp="1"/>
          </p:cNvSpPr>
          <p:nvPr>
            <p:ph type="title"/>
          </p:nvPr>
        </p:nvSpPr>
        <p:spPr/>
        <p:txBody>
          <a:bodyPr/>
          <a:lstStyle/>
          <a:p>
            <a:r>
              <a:rPr lang="en-US" sz="4000" b="1" dirty="0">
                <a:solidFill>
                  <a:srgbClr val="1F2328"/>
                </a:solidFill>
                <a:effectLst/>
                <a:latin typeface="Times New Roman" panose="02020603050405020304" pitchFamily="18" charset="0"/>
                <a:ea typeface="Times New Roman" panose="02020603050405020304" pitchFamily="18" charset="0"/>
                <a:cs typeface="Times New Roman" panose="02020603050405020304" pitchFamily="18" charset="0"/>
              </a:rPr>
              <a:t>Reference:</a:t>
            </a:r>
            <a:br>
              <a:rPr lang="en-IN" sz="3600" dirty="0">
                <a:solidFill>
                  <a:srgbClr val="000000"/>
                </a:solidFill>
                <a:effectLst/>
                <a:latin typeface="Calibri" panose="020F0502020204030204" pitchFamily="34" charset="0"/>
                <a:ea typeface="Calibri" panose="020F0502020204030204" pitchFamily="34" charset="0"/>
              </a:rPr>
            </a:br>
            <a:endParaRPr lang="en-IN" dirty="0"/>
          </a:p>
        </p:txBody>
      </p:sp>
      <p:sp>
        <p:nvSpPr>
          <p:cNvPr id="3" name="Content Placeholder 2">
            <a:extLst>
              <a:ext uri="{FF2B5EF4-FFF2-40B4-BE49-F238E27FC236}">
                <a16:creationId xmlns:a16="http://schemas.microsoft.com/office/drawing/2014/main" id="{2CBE2B75-0493-A4CA-0DF6-3B9D856013BA}"/>
              </a:ext>
            </a:extLst>
          </p:cNvPr>
          <p:cNvSpPr>
            <a:spLocks noGrp="1"/>
          </p:cNvSpPr>
          <p:nvPr>
            <p:ph idx="1"/>
          </p:nvPr>
        </p:nvSpPr>
        <p:spPr>
          <a:xfrm>
            <a:off x="2284412" y="2074607"/>
            <a:ext cx="8915400" cy="3777622"/>
          </a:xfrm>
        </p:spPr>
        <p:txBody>
          <a:bodyPr/>
          <a:lstStyle/>
          <a:p>
            <a:pPr lvl="0" algn="just">
              <a:lnSpc>
                <a:spcPct val="115000"/>
              </a:lnSpc>
              <a:buSzPts val="1200"/>
              <a:buFont typeface="Arial" panose="020B0604020202020204" pitchFamily="34" charset="0"/>
              <a:buChar char="•"/>
            </a:pPr>
            <a:r>
              <a:rPr lang="en-IN" sz="1800" spc="0" dirty="0">
                <a:solidFill>
                  <a:srgbClr val="0D0D0D"/>
                </a:solidFill>
                <a:effectLst/>
                <a:latin typeface="Arial" panose="020B0604020202020204" pitchFamily="34" charset="0"/>
                <a:ea typeface="Times New Roman" panose="02020603050405020304" pitchFamily="18" charset="0"/>
              </a:rPr>
              <a:t>Fahad Shamshad, Salman Khan, Syed Waqas Zamir, Muhammad Haris Khan, Munawar Hayat, Fahad Shahbaz Khan, and </a:t>
            </a:r>
            <a:r>
              <a:rPr lang="en-IN" sz="1800" spc="0" dirty="0" err="1">
                <a:solidFill>
                  <a:srgbClr val="0D0D0D"/>
                </a:solidFill>
                <a:effectLst/>
                <a:latin typeface="Arial" panose="020B0604020202020204" pitchFamily="34" charset="0"/>
                <a:ea typeface="Times New Roman" panose="02020603050405020304" pitchFamily="18" charset="0"/>
              </a:rPr>
              <a:t>Huazhu</a:t>
            </a:r>
            <a:r>
              <a:rPr lang="en-IN" sz="1800" spc="0" dirty="0">
                <a:solidFill>
                  <a:srgbClr val="0D0D0D"/>
                </a:solidFill>
                <a:effectLst/>
                <a:latin typeface="Arial" panose="020B0604020202020204" pitchFamily="34" charset="0"/>
                <a:ea typeface="Times New Roman" panose="02020603050405020304" pitchFamily="18" charset="0"/>
              </a:rPr>
              <a:t> Fu, “</a:t>
            </a:r>
            <a:r>
              <a:rPr lang="en-IN" sz="1800" b="1" i="1" spc="0" dirty="0">
                <a:solidFill>
                  <a:srgbClr val="0D0D0D"/>
                </a:solidFill>
                <a:effectLst/>
                <a:latin typeface="Arial" panose="020B0604020202020204" pitchFamily="34" charset="0"/>
                <a:ea typeface="Times New Roman" panose="02020603050405020304" pitchFamily="18" charset="0"/>
              </a:rPr>
              <a:t>Transformers in Medical Imaging: A Survey</a:t>
            </a:r>
            <a:r>
              <a:rPr lang="en-IN" sz="1800" b="1" spc="0" dirty="0">
                <a:solidFill>
                  <a:srgbClr val="0D0D0D"/>
                </a:solidFill>
                <a:effectLst/>
                <a:latin typeface="Arial" panose="020B0604020202020204" pitchFamily="34" charset="0"/>
                <a:ea typeface="Times New Roman" panose="02020603050405020304" pitchFamily="18" charset="0"/>
              </a:rPr>
              <a:t> </a:t>
            </a:r>
            <a:r>
              <a:rPr lang="en-IN" sz="1800" spc="0" dirty="0">
                <a:solidFill>
                  <a:srgbClr val="0D0D0D"/>
                </a:solidFill>
                <a:effectLst/>
                <a:latin typeface="Arial" panose="020B0604020202020204" pitchFamily="34" charset="0"/>
                <a:ea typeface="Times New Roman" panose="02020603050405020304" pitchFamily="18" charset="0"/>
              </a:rPr>
              <a:t>”</a:t>
            </a:r>
          </a:p>
          <a:p>
            <a:pPr lvl="0" algn="just">
              <a:lnSpc>
                <a:spcPct val="115000"/>
              </a:lnSpc>
              <a:buSzPts val="1200"/>
              <a:buFont typeface="Arial" panose="020B0604020202020204" pitchFamily="34" charset="0"/>
              <a:buChar char="•"/>
            </a:pPr>
            <a:endParaRPr lang="en-IN" sz="1800" spc="0" dirty="0">
              <a:solidFill>
                <a:srgbClr val="000000"/>
              </a:solidFill>
              <a:effectLst/>
              <a:latin typeface="Calibri" panose="020F0502020204030204" pitchFamily="34" charset="0"/>
              <a:ea typeface="Times New Roman" panose="02020603050405020304" pitchFamily="18" charset="0"/>
            </a:endParaRPr>
          </a:p>
          <a:p>
            <a:pPr lvl="0" algn="just">
              <a:buSzPts val="1200"/>
              <a:buFont typeface="Arial" panose="020B0604020202020204" pitchFamily="34" charset="0"/>
              <a:buChar char="•"/>
            </a:pPr>
            <a:r>
              <a:rPr lang="en-IN" sz="1800" spc="0" dirty="0">
                <a:solidFill>
                  <a:srgbClr val="0D0D0D"/>
                </a:solidFill>
                <a:effectLst/>
                <a:latin typeface="Arial" panose="020B0604020202020204" pitchFamily="34" charset="0"/>
                <a:ea typeface="Times New Roman" panose="02020603050405020304" pitchFamily="18" charset="0"/>
              </a:rPr>
              <a:t>Prashant Brahmbhatt, Siddhi Nath Rajan, "</a:t>
            </a:r>
            <a:r>
              <a:rPr lang="en-IN" sz="1800" b="1" i="1" spc="0" dirty="0">
                <a:solidFill>
                  <a:srgbClr val="0D0D0D"/>
                </a:solidFill>
                <a:effectLst/>
                <a:latin typeface="Arial" panose="020B0604020202020204" pitchFamily="34" charset="0"/>
                <a:ea typeface="Times New Roman" panose="02020603050405020304" pitchFamily="18" charset="0"/>
              </a:rPr>
              <a:t>Skin Lesion Segmentation using </a:t>
            </a:r>
            <a:r>
              <a:rPr lang="en-IN" sz="1800" b="1" i="1" spc="0" dirty="0" err="1">
                <a:solidFill>
                  <a:srgbClr val="0D0D0D"/>
                </a:solidFill>
                <a:effectLst/>
                <a:latin typeface="Arial" panose="020B0604020202020204" pitchFamily="34" charset="0"/>
                <a:ea typeface="Times New Roman" panose="02020603050405020304" pitchFamily="18" charset="0"/>
              </a:rPr>
              <a:t>SegNet</a:t>
            </a:r>
            <a:r>
              <a:rPr lang="en-IN" sz="1800" b="1" i="1" spc="0" dirty="0">
                <a:solidFill>
                  <a:srgbClr val="0D0D0D"/>
                </a:solidFill>
                <a:effectLst/>
                <a:latin typeface="Arial" panose="020B0604020202020204" pitchFamily="34" charset="0"/>
                <a:ea typeface="Times New Roman" panose="02020603050405020304" pitchFamily="18" charset="0"/>
              </a:rPr>
              <a:t> with Binary </a:t>
            </a:r>
            <a:r>
              <a:rPr lang="en-IN" sz="1800" b="1" i="1" spc="0" dirty="0" err="1">
                <a:solidFill>
                  <a:srgbClr val="0D0D0D"/>
                </a:solidFill>
                <a:effectLst/>
                <a:latin typeface="Arial" panose="020B0604020202020204" pitchFamily="34" charset="0"/>
                <a:ea typeface="Times New Roman" panose="02020603050405020304" pitchFamily="18" charset="0"/>
              </a:rPr>
              <a:t>CrossEntropy</a:t>
            </a:r>
            <a:r>
              <a:rPr lang="en-IN" sz="1800" spc="0" dirty="0">
                <a:solidFill>
                  <a:srgbClr val="0D0D0D"/>
                </a:solidFill>
                <a:effectLst/>
                <a:latin typeface="Arial" panose="020B0604020202020204" pitchFamily="34" charset="0"/>
                <a:ea typeface="Times New Roman" panose="02020603050405020304" pitchFamily="18" charset="0"/>
              </a:rPr>
              <a:t>", International Conference on Artificial Intelligence and Speech Technology (AIST2019) 14-15th November, 2019. </a:t>
            </a:r>
            <a:endParaRPr lang="en-IN" sz="1800" spc="0" dirty="0">
              <a:solidFill>
                <a:srgbClr val="000000"/>
              </a:solidFill>
              <a:effectLst/>
              <a:latin typeface="Calibri" panose="020F0502020204030204" pitchFamily="34"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2892760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274D8F-DC44-6066-2E5E-1BF6A2E8D4C9}"/>
              </a:ext>
            </a:extLst>
          </p:cNvPr>
          <p:cNvSpPr>
            <a:spLocks noGrp="1"/>
          </p:cNvSpPr>
          <p:nvPr>
            <p:ph idx="1"/>
          </p:nvPr>
        </p:nvSpPr>
        <p:spPr>
          <a:xfrm>
            <a:off x="1773134" y="1356851"/>
            <a:ext cx="8915400" cy="5252461"/>
          </a:xfrm>
        </p:spPr>
        <p:txBody>
          <a:bodyPr>
            <a:normAutofit/>
          </a:bodyPr>
          <a:lstStyle/>
          <a:p>
            <a:pPr marL="0" indent="0" algn="ctr">
              <a:buNone/>
            </a:pPr>
            <a:endParaRPr lang="en-IN" sz="7200" dirty="0">
              <a:solidFill>
                <a:srgbClr val="002060"/>
              </a:solidFill>
              <a:effectLst>
                <a:outerShdw blurRad="38100" dist="38100" dir="2700000" algn="tl">
                  <a:srgbClr val="000000">
                    <a:alpha val="43137"/>
                  </a:srgbClr>
                </a:outerShdw>
              </a:effectLst>
              <a:latin typeface="Berlin Sans FB Demi" panose="020E0802020502020306" pitchFamily="34" charset="0"/>
            </a:endParaRPr>
          </a:p>
          <a:p>
            <a:pPr marL="0" indent="0" algn="ctr">
              <a:buNone/>
            </a:pPr>
            <a:r>
              <a:rPr lang="en-IN" sz="8000" dirty="0">
                <a:solidFill>
                  <a:srgbClr val="002060"/>
                </a:solidFill>
                <a:effectLst>
                  <a:outerShdw blurRad="38100" dist="38100" dir="2700000" algn="tl">
                    <a:srgbClr val="000000">
                      <a:alpha val="43137"/>
                    </a:srgbClr>
                  </a:outerShdw>
                </a:effectLst>
                <a:latin typeface="Berlin Sans FB Demi" panose="020E0802020502020306" pitchFamily="34" charset="0"/>
              </a:rPr>
              <a:t>THANK YOU</a:t>
            </a:r>
            <a:endParaRPr lang="en-IN" sz="8000" dirty="0"/>
          </a:p>
        </p:txBody>
      </p:sp>
    </p:spTree>
    <p:extLst>
      <p:ext uri="{BB962C8B-B14F-4D97-AF65-F5344CB8AC3E}">
        <p14:creationId xmlns:p14="http://schemas.microsoft.com/office/powerpoint/2010/main" val="4063967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86AD9-B30A-A5E6-4FB8-8129192037FF}"/>
              </a:ext>
            </a:extLst>
          </p:cNvPr>
          <p:cNvSpPr>
            <a:spLocks noGrp="1"/>
          </p:cNvSpPr>
          <p:nvPr>
            <p:ph type="title"/>
          </p:nvPr>
        </p:nvSpPr>
        <p:spPr/>
        <p:txBody>
          <a:bodyPr/>
          <a:lstStyle/>
          <a:p>
            <a:r>
              <a:rPr lang="en-IN" sz="3600" b="1" u="sng" cap="none" dirty="0">
                <a:latin typeface="Times New Roman" panose="02020603050405020304" pitchFamily="18" charset="0"/>
                <a:cs typeface="Times New Roman" panose="02020603050405020304" pitchFamily="18" charset="0"/>
              </a:rPr>
              <a:t>Introduction</a:t>
            </a:r>
            <a:r>
              <a:rPr lang="en-IN" sz="3600" b="1" cap="none" dirty="0">
                <a:latin typeface="Times New Roman" panose="02020603050405020304" pitchFamily="18" charset="0"/>
                <a:cs typeface="Times New Roman" panose="02020603050405020304" pitchFamily="18" charset="0"/>
              </a:rPr>
              <a:t>:</a:t>
            </a:r>
            <a:endParaRPr lang="en-IN" dirty="0"/>
          </a:p>
        </p:txBody>
      </p:sp>
      <p:sp>
        <p:nvSpPr>
          <p:cNvPr id="3" name="Content Placeholder 2">
            <a:extLst>
              <a:ext uri="{FF2B5EF4-FFF2-40B4-BE49-F238E27FC236}">
                <a16:creationId xmlns:a16="http://schemas.microsoft.com/office/drawing/2014/main" id="{5A5F4B91-3B77-9E20-B45F-FE792D1FB444}"/>
              </a:ext>
            </a:extLst>
          </p:cNvPr>
          <p:cNvSpPr>
            <a:spLocks noGrp="1"/>
          </p:cNvSpPr>
          <p:nvPr>
            <p:ph idx="1"/>
          </p:nvPr>
        </p:nvSpPr>
        <p:spPr>
          <a:xfrm>
            <a:off x="2392567" y="1612489"/>
            <a:ext cx="8915400" cy="4837471"/>
          </a:xfrm>
        </p:spPr>
        <p:txBody>
          <a:bodyPr>
            <a:noAutofit/>
          </a:bodyPr>
          <a:lstStyle/>
          <a:p>
            <a:r>
              <a:rPr lang="en-US" sz="2800" dirty="0">
                <a:latin typeface="Times New Roman" panose="02020603050405020304" pitchFamily="18" charset="0"/>
                <a:cs typeface="Times New Roman" panose="02020603050405020304" pitchFamily="18" charset="0"/>
              </a:rPr>
              <a:t>Skin cancer is one of the most common and life-threatening diseases worldwide, making early detection crucial for effective treatment.</a:t>
            </a:r>
          </a:p>
          <a:p>
            <a:r>
              <a:rPr lang="en-US" sz="2800" dirty="0">
                <a:latin typeface="Times New Roman" panose="02020603050405020304" pitchFamily="18" charset="0"/>
                <a:cs typeface="Times New Roman" panose="02020603050405020304" pitchFamily="18" charset="0"/>
              </a:rPr>
              <a:t>Traditional diagnostic methods rely on </a:t>
            </a:r>
            <a:r>
              <a:rPr lang="en-US" sz="2800" b="1" dirty="0">
                <a:latin typeface="Times New Roman" panose="02020603050405020304" pitchFamily="18" charset="0"/>
                <a:cs typeface="Times New Roman" panose="02020603050405020304" pitchFamily="18" charset="0"/>
              </a:rPr>
              <a:t>manual examination by dermatologists</a:t>
            </a:r>
            <a:r>
              <a:rPr lang="en-US" sz="2800" dirty="0">
                <a:latin typeface="Times New Roman" panose="02020603050405020304" pitchFamily="18" charset="0"/>
                <a:cs typeface="Times New Roman" panose="02020603050405020304" pitchFamily="18" charset="0"/>
              </a:rPr>
              <a:t>, which can be time-consuming and prone to subjectivity.</a:t>
            </a:r>
          </a:p>
          <a:p>
            <a:r>
              <a:rPr lang="en-US" sz="2800" dirty="0">
                <a:latin typeface="Times New Roman" panose="02020603050405020304" pitchFamily="18" charset="0"/>
                <a:cs typeface="Times New Roman" panose="02020603050405020304" pitchFamily="18" charset="0"/>
              </a:rPr>
              <a:t>To address this, </a:t>
            </a:r>
            <a:r>
              <a:rPr lang="en-US" sz="2800" b="1" dirty="0">
                <a:latin typeface="Times New Roman" panose="02020603050405020304" pitchFamily="18" charset="0"/>
                <a:cs typeface="Times New Roman" panose="02020603050405020304" pitchFamily="18" charset="0"/>
              </a:rPr>
              <a:t>automated skin lesion segmentation</a:t>
            </a:r>
            <a:r>
              <a:rPr lang="en-US" sz="2800" dirty="0">
                <a:latin typeface="Times New Roman" panose="02020603050405020304" pitchFamily="18" charset="0"/>
                <a:cs typeface="Times New Roman" panose="02020603050405020304" pitchFamily="18" charset="0"/>
              </a:rPr>
              <a:t> using </a:t>
            </a:r>
            <a:r>
              <a:rPr lang="en-US" sz="2800" b="1" dirty="0">
                <a:latin typeface="Times New Roman" panose="02020603050405020304" pitchFamily="18" charset="0"/>
                <a:cs typeface="Times New Roman" panose="02020603050405020304" pitchFamily="18" charset="0"/>
              </a:rPr>
              <a:t>deep learning</a:t>
            </a:r>
            <a:r>
              <a:rPr lang="en-US" sz="2800" dirty="0">
                <a:latin typeface="Times New Roman" panose="02020603050405020304" pitchFamily="18" charset="0"/>
                <a:cs typeface="Times New Roman" panose="02020603050405020304" pitchFamily="18" charset="0"/>
              </a:rPr>
              <a:t> has emerged as a powerful approach. </a:t>
            </a:r>
          </a:p>
        </p:txBody>
      </p:sp>
    </p:spTree>
    <p:extLst>
      <p:ext uri="{BB962C8B-B14F-4D97-AF65-F5344CB8AC3E}">
        <p14:creationId xmlns:p14="http://schemas.microsoft.com/office/powerpoint/2010/main" val="4137059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340E620-F554-2E45-8FEC-5EA1874BE972}"/>
              </a:ext>
            </a:extLst>
          </p:cNvPr>
          <p:cNvSpPr>
            <a:spLocks noGrp="1"/>
          </p:cNvSpPr>
          <p:nvPr>
            <p:ph idx="1"/>
          </p:nvPr>
        </p:nvSpPr>
        <p:spPr>
          <a:xfrm>
            <a:off x="2225419" y="1356852"/>
            <a:ext cx="8915400" cy="4581832"/>
          </a:xfrm>
        </p:spPr>
        <p:txBody>
          <a:bodyPr>
            <a:normAutofit/>
          </a:bodyPr>
          <a:lstStyle/>
          <a:p>
            <a:endParaRPr lang="en-US" dirty="0"/>
          </a:p>
          <a:p>
            <a:r>
              <a:rPr lang="en-US" sz="2400" dirty="0">
                <a:latin typeface="Times New Roman" panose="02020603050405020304" pitchFamily="18" charset="0"/>
                <a:cs typeface="Times New Roman" panose="02020603050405020304" pitchFamily="18" charset="0"/>
              </a:rPr>
              <a:t>In this project, we implement a </a:t>
            </a:r>
            <a:r>
              <a:rPr lang="en-US" sz="2400" b="1" dirty="0">
                <a:latin typeface="Times New Roman" panose="02020603050405020304" pitchFamily="18" charset="0"/>
                <a:cs typeface="Times New Roman" panose="02020603050405020304" pitchFamily="18" charset="0"/>
              </a:rPr>
              <a:t>deep learning-based segmentation model</a:t>
            </a:r>
            <a:r>
              <a:rPr lang="en-US" sz="2400" dirty="0">
                <a:latin typeface="Times New Roman" panose="02020603050405020304" pitchFamily="18" charset="0"/>
                <a:cs typeface="Times New Roman" panose="02020603050405020304" pitchFamily="18" charset="0"/>
              </a:rPr>
              <a:t> to accurately </a:t>
            </a:r>
            <a:r>
              <a:rPr lang="en-US" sz="2400" b="1" dirty="0">
                <a:latin typeface="Times New Roman" panose="02020603050405020304" pitchFamily="18" charset="0"/>
                <a:cs typeface="Times New Roman" panose="02020603050405020304" pitchFamily="18" charset="0"/>
              </a:rPr>
              <a:t>detect and segment skin lesions</a:t>
            </a:r>
            <a:r>
              <a:rPr lang="en-US" sz="2400" dirty="0">
                <a:latin typeface="Times New Roman" panose="02020603050405020304" pitchFamily="18" charset="0"/>
                <a:cs typeface="Times New Roman" panose="02020603050405020304" pitchFamily="18" charset="0"/>
              </a:rPr>
              <a:t> from </a:t>
            </a:r>
            <a:r>
              <a:rPr lang="en-US" sz="2400" dirty="0" err="1">
                <a:latin typeface="Times New Roman" panose="02020603050405020304" pitchFamily="18" charset="0"/>
                <a:cs typeface="Times New Roman" panose="02020603050405020304" pitchFamily="18" charset="0"/>
              </a:rPr>
              <a:t>dermoscopic</a:t>
            </a:r>
            <a:r>
              <a:rPr lang="en-US" sz="2400" dirty="0">
                <a:latin typeface="Times New Roman" panose="02020603050405020304" pitchFamily="18" charset="0"/>
                <a:cs typeface="Times New Roman" panose="02020603050405020304" pitchFamily="18" charset="0"/>
              </a:rPr>
              <a:t> images.</a:t>
            </a:r>
          </a:p>
          <a:p>
            <a:r>
              <a:rPr lang="en-US" sz="2400" dirty="0">
                <a:latin typeface="Times New Roman" panose="02020603050405020304" pitchFamily="18" charset="0"/>
                <a:cs typeface="Times New Roman" panose="02020603050405020304" pitchFamily="18" charset="0"/>
              </a:rPr>
              <a:t>Here, we employ the </a:t>
            </a:r>
            <a:r>
              <a:rPr lang="en-US" sz="2400" b="1" dirty="0">
                <a:latin typeface="Times New Roman" panose="02020603050405020304" pitchFamily="18" charset="0"/>
                <a:cs typeface="Times New Roman" panose="02020603050405020304" pitchFamily="18" charset="0"/>
              </a:rPr>
              <a:t>U-Net model</a:t>
            </a:r>
            <a:r>
              <a:rPr lang="en-US" sz="2400" dirty="0">
                <a:latin typeface="Times New Roman" panose="02020603050405020304" pitchFamily="18" charset="0"/>
                <a:cs typeface="Times New Roman" panose="02020603050405020304" pitchFamily="18" charset="0"/>
              </a:rPr>
              <a:t>, a powerful convolutional neural network (CNN) specifically designed for biomedical image segmentation. The U-Net architecture enables precise boundary detection of skin lesions, aiding dermatologists in early diagnosis and treatment planning.</a:t>
            </a:r>
          </a:p>
          <a:p>
            <a:endParaRPr lang="en-IN" dirty="0"/>
          </a:p>
        </p:txBody>
      </p:sp>
    </p:spTree>
    <p:extLst>
      <p:ext uri="{BB962C8B-B14F-4D97-AF65-F5344CB8AC3E}">
        <p14:creationId xmlns:p14="http://schemas.microsoft.com/office/powerpoint/2010/main" val="19323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81CCA-583C-C4C3-E29B-176E6FAEF291}"/>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Problem Statement </a:t>
            </a:r>
          </a:p>
        </p:txBody>
      </p:sp>
      <p:sp>
        <p:nvSpPr>
          <p:cNvPr id="3" name="Content Placeholder 2">
            <a:extLst>
              <a:ext uri="{FF2B5EF4-FFF2-40B4-BE49-F238E27FC236}">
                <a16:creationId xmlns:a16="http://schemas.microsoft.com/office/drawing/2014/main" id="{CAC26BD2-95BE-1AA9-D44D-4D8A937D2C95}"/>
              </a:ext>
            </a:extLst>
          </p:cNvPr>
          <p:cNvSpPr>
            <a:spLocks noGrp="1"/>
          </p:cNvSpPr>
          <p:nvPr>
            <p:ph idx="1"/>
          </p:nvPr>
        </p:nvSpPr>
        <p:spPr>
          <a:xfrm>
            <a:off x="2422064" y="1553496"/>
            <a:ext cx="8915400" cy="4994788"/>
          </a:xfrm>
        </p:spPr>
        <p:txBody>
          <a:bodyPr>
            <a:normAutofit/>
          </a:bodyPr>
          <a:lstStyle/>
          <a:p>
            <a:r>
              <a:rPr lang="en-US" sz="2000" dirty="0">
                <a:latin typeface="Times New Roman" panose="02020603050405020304" pitchFamily="18" charset="0"/>
                <a:cs typeface="Times New Roman" panose="02020603050405020304" pitchFamily="18" charset="0"/>
              </a:rPr>
              <a:t>Accurate segmentation of skin lesions in </a:t>
            </a:r>
            <a:r>
              <a:rPr lang="en-US" sz="2000" dirty="0" err="1">
                <a:latin typeface="Times New Roman" panose="02020603050405020304" pitchFamily="18" charset="0"/>
                <a:cs typeface="Times New Roman" panose="02020603050405020304" pitchFamily="18" charset="0"/>
              </a:rPr>
              <a:t>dermoscopic</a:t>
            </a:r>
            <a:r>
              <a:rPr lang="en-US" sz="2000" dirty="0">
                <a:latin typeface="Times New Roman" panose="02020603050405020304" pitchFamily="18" charset="0"/>
                <a:cs typeface="Times New Roman" panose="02020603050405020304" pitchFamily="18" charset="0"/>
              </a:rPr>
              <a:t> images is a challenging task due to variations in </a:t>
            </a:r>
            <a:r>
              <a:rPr lang="en-US" sz="2000" b="1" dirty="0">
                <a:latin typeface="Times New Roman" panose="02020603050405020304" pitchFamily="18" charset="0"/>
                <a:cs typeface="Times New Roman" panose="02020603050405020304" pitchFamily="18" charset="0"/>
              </a:rPr>
              <a:t>shape, size, texture, and illumination</a:t>
            </a:r>
            <a:r>
              <a:rPr lang="en-US" sz="2000" dirty="0">
                <a:latin typeface="Times New Roman" panose="02020603050405020304" pitchFamily="18" charset="0"/>
                <a:cs typeface="Times New Roman" panose="02020603050405020304" pitchFamily="18" charset="0"/>
              </a:rPr>
              <a:t>. Traditional image processing techniques often struggle to achieve high precision in detecting lesion boundaries.</a:t>
            </a:r>
          </a:p>
          <a:p>
            <a:r>
              <a:rPr lang="en-US" sz="2000" dirty="0">
                <a:latin typeface="Times New Roman" panose="02020603050405020304" pitchFamily="18" charset="0"/>
                <a:cs typeface="Times New Roman" panose="02020603050405020304" pitchFamily="18" charset="0"/>
              </a:rPr>
              <a:t>This project focuses on </a:t>
            </a:r>
            <a:r>
              <a:rPr lang="en-US" sz="2000" b="1" dirty="0">
                <a:latin typeface="Times New Roman" panose="02020603050405020304" pitchFamily="18" charset="0"/>
                <a:cs typeface="Times New Roman" panose="02020603050405020304" pitchFamily="18" charset="0"/>
              </a:rPr>
              <a:t>developing an automated skin lesion segmentation model using the U-Net architecture</a:t>
            </a:r>
            <a:r>
              <a:rPr lang="en-US" sz="2000" dirty="0">
                <a:latin typeface="Times New Roman" panose="02020603050405020304" pitchFamily="18" charset="0"/>
                <a:cs typeface="Times New Roman" panose="02020603050405020304" pitchFamily="18" charset="0"/>
              </a:rPr>
              <a:t>. The objective is to:</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Improve segmentation accuracy to assist dermatologists in diagnosing skin cancer.</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Reduce the dependency on manual annotations, which are time-consuming and prone to inconsistencies.</a:t>
            </a:r>
          </a:p>
          <a:p>
            <a:pPr lvl="1">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Enhance model generalization across different lesion types and imaging conditions.</a:t>
            </a:r>
          </a:p>
          <a:p>
            <a:r>
              <a:rPr lang="en-US" sz="2000" dirty="0">
                <a:latin typeface="Times New Roman" panose="02020603050405020304" pitchFamily="18" charset="0"/>
                <a:cs typeface="Times New Roman" panose="02020603050405020304" pitchFamily="18" charset="0"/>
              </a:rPr>
              <a:t>By addressing these challenges, the project aims to contribute to more reliable and efficient skin cancer diagnosis using deep learning.</a:t>
            </a:r>
          </a:p>
          <a:p>
            <a:endParaRPr lang="en-IN" dirty="0"/>
          </a:p>
        </p:txBody>
      </p:sp>
    </p:spTree>
    <p:extLst>
      <p:ext uri="{BB962C8B-B14F-4D97-AF65-F5344CB8AC3E}">
        <p14:creationId xmlns:p14="http://schemas.microsoft.com/office/powerpoint/2010/main" val="2635783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CCC3D-B347-8BF2-F060-775FB4D853B7}"/>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Advantages of Automatic Skin Lesion Segmentation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6ADC286-696D-EA9B-88EE-7CF36368EC82}"/>
              </a:ext>
            </a:extLst>
          </p:cNvPr>
          <p:cNvSpPr>
            <a:spLocks noGrp="1"/>
          </p:cNvSpPr>
          <p:nvPr>
            <p:ph idx="1"/>
          </p:nvPr>
        </p:nvSpPr>
        <p:spPr>
          <a:xfrm>
            <a:off x="1999275" y="2133600"/>
            <a:ext cx="9297989" cy="4100290"/>
          </a:xfrm>
        </p:spPr>
        <p:txBody>
          <a:bodyPr>
            <a:normAutofit lnSpcReduction="10000"/>
          </a:bodyPr>
          <a:lstStyle/>
          <a:p>
            <a:r>
              <a:rPr lang="en-US" b="1" dirty="0">
                <a:latin typeface="Times New Roman" panose="02020603050405020304" pitchFamily="18" charset="0"/>
                <a:cs typeface="Times New Roman" panose="02020603050405020304" pitchFamily="18" charset="0"/>
              </a:rPr>
              <a:t>Higher Accuracy &amp; Consistency</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Traditional methods rely on manual examination, which is subjective and prone to human error.</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Automatic segmentation using deep learning ensures </a:t>
            </a:r>
            <a:r>
              <a:rPr lang="en-US" sz="1700" b="1" dirty="0">
                <a:latin typeface="Times New Roman" panose="02020603050405020304" pitchFamily="18" charset="0"/>
                <a:cs typeface="Times New Roman" panose="02020603050405020304" pitchFamily="18" charset="0"/>
              </a:rPr>
              <a:t>higher accuracy and consistency</a:t>
            </a:r>
            <a:r>
              <a:rPr lang="en-US" sz="1700" dirty="0">
                <a:latin typeface="Times New Roman" panose="02020603050405020304" pitchFamily="18" charset="0"/>
                <a:cs typeface="Times New Roman" panose="02020603050405020304" pitchFamily="18" charset="0"/>
              </a:rPr>
              <a:t>, reducing variability between dermatologists.</a:t>
            </a:r>
          </a:p>
          <a:p>
            <a:r>
              <a:rPr lang="en-US" b="1" dirty="0">
                <a:latin typeface="Times New Roman" panose="02020603050405020304" pitchFamily="18" charset="0"/>
                <a:cs typeface="Times New Roman" panose="02020603050405020304" pitchFamily="18" charset="0"/>
              </a:rPr>
              <a:t>Faster Diagnosis</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Manual segmentation is time-consuming and requires expert intervention.</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AI-based segmentation provides </a:t>
            </a:r>
            <a:r>
              <a:rPr lang="en-US" sz="1700" b="1" dirty="0">
                <a:latin typeface="Times New Roman" panose="02020603050405020304" pitchFamily="18" charset="0"/>
                <a:cs typeface="Times New Roman" panose="02020603050405020304" pitchFamily="18" charset="0"/>
              </a:rPr>
              <a:t>real-time or near-instant</a:t>
            </a:r>
            <a:r>
              <a:rPr lang="en-US" sz="1700" dirty="0">
                <a:latin typeface="Times New Roman" panose="02020603050405020304" pitchFamily="18" charset="0"/>
                <a:cs typeface="Times New Roman" panose="02020603050405020304" pitchFamily="18" charset="0"/>
              </a:rPr>
              <a:t> results, aiding in quicker diagnosis and treatment.</a:t>
            </a:r>
          </a:p>
          <a:p>
            <a:r>
              <a:rPr lang="en-US" b="1" dirty="0">
                <a:latin typeface="Times New Roman" panose="02020603050405020304" pitchFamily="18" charset="0"/>
                <a:cs typeface="Times New Roman" panose="02020603050405020304" pitchFamily="18" charset="0"/>
              </a:rPr>
              <a:t>Handles Complex Lesions</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Traditional methods struggle with </a:t>
            </a:r>
            <a:r>
              <a:rPr lang="en-US" sz="1700" b="1" dirty="0">
                <a:latin typeface="Times New Roman" panose="02020603050405020304" pitchFamily="18" charset="0"/>
                <a:cs typeface="Times New Roman" panose="02020603050405020304" pitchFamily="18" charset="0"/>
              </a:rPr>
              <a:t>irregular, low-contrast, or overlapping lesions</a:t>
            </a:r>
            <a:r>
              <a:rPr lang="en-US" sz="1700"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1700" dirty="0">
                <a:latin typeface="Times New Roman" panose="02020603050405020304" pitchFamily="18" charset="0"/>
                <a:cs typeface="Times New Roman" panose="02020603050405020304" pitchFamily="18" charset="0"/>
              </a:rPr>
              <a:t>U-Net and deep learning models can effectively </a:t>
            </a:r>
            <a:r>
              <a:rPr lang="en-US" sz="1700" b="1" dirty="0">
                <a:latin typeface="Times New Roman" panose="02020603050405020304" pitchFamily="18" charset="0"/>
                <a:cs typeface="Times New Roman" panose="02020603050405020304" pitchFamily="18" charset="0"/>
              </a:rPr>
              <a:t>learn patterns</a:t>
            </a:r>
            <a:r>
              <a:rPr lang="en-US" sz="1700" dirty="0">
                <a:latin typeface="Times New Roman" panose="02020603050405020304" pitchFamily="18" charset="0"/>
                <a:cs typeface="Times New Roman" panose="02020603050405020304" pitchFamily="18" charset="0"/>
              </a:rPr>
              <a:t> and segment complex lesion structures accurately.</a:t>
            </a:r>
          </a:p>
          <a:p>
            <a:endParaRPr lang="en-IN" dirty="0"/>
          </a:p>
        </p:txBody>
      </p:sp>
    </p:spTree>
    <p:extLst>
      <p:ext uri="{BB962C8B-B14F-4D97-AF65-F5344CB8AC3E}">
        <p14:creationId xmlns:p14="http://schemas.microsoft.com/office/powerpoint/2010/main" val="1074733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AE018-5D8C-E3FA-5C1A-92DDBDE3CC06}"/>
              </a:ext>
            </a:extLst>
          </p:cNvPr>
          <p:cNvSpPr>
            <a:spLocks noGrp="1"/>
          </p:cNvSpPr>
          <p:nvPr>
            <p:ph type="title"/>
          </p:nvPr>
        </p:nvSpPr>
        <p:spPr/>
        <p:txBody>
          <a:bodyPr/>
          <a:lstStyle/>
          <a:p>
            <a:r>
              <a:rPr lang="en-IN" sz="4400" b="1" u="sng" dirty="0">
                <a:latin typeface="Times New Roman" panose="02020603050405020304" pitchFamily="18" charset="0"/>
                <a:cs typeface="Times New Roman" panose="02020603050405020304" pitchFamily="18" charset="0"/>
              </a:rPr>
              <a:t>Dataset</a:t>
            </a:r>
            <a:r>
              <a:rPr lang="en-IN" b="1" dirty="0"/>
              <a:t> :</a:t>
            </a:r>
          </a:p>
        </p:txBody>
      </p:sp>
      <p:sp>
        <p:nvSpPr>
          <p:cNvPr id="3" name="Content Placeholder 2">
            <a:extLst>
              <a:ext uri="{FF2B5EF4-FFF2-40B4-BE49-F238E27FC236}">
                <a16:creationId xmlns:a16="http://schemas.microsoft.com/office/drawing/2014/main" id="{643CDF41-CB63-4788-B041-4DD9BD6EBBCE}"/>
              </a:ext>
            </a:extLst>
          </p:cNvPr>
          <p:cNvSpPr>
            <a:spLocks noGrp="1"/>
          </p:cNvSpPr>
          <p:nvPr>
            <p:ph idx="1"/>
          </p:nvPr>
        </p:nvSpPr>
        <p:spPr>
          <a:xfrm>
            <a:off x="2195922" y="1766330"/>
            <a:ext cx="9229162" cy="4860611"/>
          </a:xfrm>
        </p:spPr>
        <p:txBody>
          <a:bodyPr>
            <a:normAutofit/>
          </a:bodyPr>
          <a:lstStyle/>
          <a:p>
            <a:r>
              <a:rPr lang="en-IN" sz="2800" b="1" dirty="0">
                <a:latin typeface="Times New Roman" panose="02020603050405020304" pitchFamily="18" charset="0"/>
                <a:cs typeface="Times New Roman" panose="02020603050405020304" pitchFamily="18" charset="0"/>
              </a:rPr>
              <a:t>PH2 Dataset</a:t>
            </a:r>
          </a:p>
          <a:p>
            <a:pPr>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 this project, we will be training the model on the PH2 dataset, which is widely used for skin lesion segmentation in medical imaging. The dataset is publicly available and contains </a:t>
            </a:r>
            <a:r>
              <a:rPr lang="en-US" sz="2000" dirty="0" err="1">
                <a:latin typeface="Times New Roman" panose="02020603050405020304" pitchFamily="18" charset="0"/>
                <a:cs typeface="Times New Roman" panose="02020603050405020304" pitchFamily="18" charset="0"/>
              </a:rPr>
              <a:t>dermoscopic</a:t>
            </a:r>
            <a:r>
              <a:rPr lang="en-US" sz="2000" dirty="0">
                <a:latin typeface="Times New Roman" panose="02020603050405020304" pitchFamily="18" charset="0"/>
                <a:cs typeface="Times New Roman" panose="02020603050405020304" pitchFamily="18" charset="0"/>
              </a:rPr>
              <a:t> images of skin lesions with corresponding ground-truth masks. </a:t>
            </a:r>
          </a:p>
          <a:p>
            <a:pPr>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dataset used for this project consists of:</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Training Images: 360 </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Test Images: 155  </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Validation Images: 67  </a:t>
            </a:r>
          </a:p>
          <a:p>
            <a:pPr lvl="1">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Annotation Format: Binary masks for lesion segmentation</a:t>
            </a:r>
          </a:p>
          <a:p>
            <a:pPr marL="0" indent="0">
              <a:buNone/>
            </a:pPr>
            <a:r>
              <a:rPr lang="en-IN" b="1" dirty="0">
                <a:latin typeface="Times New Roman" panose="02020603050405020304" pitchFamily="18" charset="0"/>
                <a:cs typeface="Times New Roman" panose="02020603050405020304" pitchFamily="18" charset="0"/>
              </a:rPr>
              <a:t>Dataset Link :</a:t>
            </a:r>
          </a:p>
          <a:p>
            <a:pPr marL="0" indent="0">
              <a:buNone/>
            </a:pPr>
            <a:r>
              <a:rPr lang="en-IN"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hlinkClick r:id="rId3"/>
              </a:rPr>
              <a:t>https://www.kaggle.com/datasets/athina123/ph2dataset</a:t>
            </a:r>
            <a:endParaRPr lang="en-IN" dirty="0">
              <a:latin typeface="Times New Roman" panose="02020603050405020304" pitchFamily="18" charset="0"/>
              <a:cs typeface="Times New Roman" panose="02020603050405020304" pitchFamily="18" charset="0"/>
            </a:endParaRPr>
          </a:p>
          <a:p>
            <a:pPr marL="0" indent="0">
              <a:buNone/>
            </a:pP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2867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7E76B-C75E-6CE6-635E-B35D505595E6}"/>
              </a:ext>
            </a:extLst>
          </p:cNvPr>
          <p:cNvSpPr>
            <a:spLocks noGrp="1"/>
          </p:cNvSpPr>
          <p:nvPr>
            <p:ph type="title"/>
          </p:nvPr>
        </p:nvSpPr>
        <p:spPr/>
        <p:txBody>
          <a:bodyPr/>
          <a:lstStyle/>
          <a:p>
            <a:r>
              <a:rPr lang="en-IN" b="1" u="sng" dirty="0">
                <a:latin typeface="Times New Roman" panose="02020603050405020304" pitchFamily="18" charset="0"/>
                <a:cs typeface="Times New Roman" panose="02020603050405020304" pitchFamily="18" charset="0"/>
              </a:rPr>
              <a:t>Sample Images :</a:t>
            </a:r>
          </a:p>
        </p:txBody>
      </p:sp>
      <p:pic>
        <p:nvPicPr>
          <p:cNvPr id="5" name="Content Placeholder 4">
            <a:extLst>
              <a:ext uri="{FF2B5EF4-FFF2-40B4-BE49-F238E27FC236}">
                <a16:creationId xmlns:a16="http://schemas.microsoft.com/office/drawing/2014/main" id="{5617B693-DA57-5BE5-D717-0FBCF0CAA1BA}"/>
              </a:ext>
            </a:extLst>
          </p:cNvPr>
          <p:cNvPicPr>
            <a:picLocks noGrp="1" noChangeAspect="1"/>
          </p:cNvPicPr>
          <p:nvPr>
            <p:ph idx="1"/>
          </p:nvPr>
        </p:nvPicPr>
        <p:blipFill>
          <a:blip r:embed="rId2"/>
          <a:stretch>
            <a:fillRect/>
          </a:stretch>
        </p:blipFill>
        <p:spPr>
          <a:xfrm>
            <a:off x="1599867" y="1905000"/>
            <a:ext cx="1986116" cy="1778410"/>
          </a:xfrm>
        </p:spPr>
      </p:pic>
      <p:pic>
        <p:nvPicPr>
          <p:cNvPr id="7" name="Picture 6">
            <a:extLst>
              <a:ext uri="{FF2B5EF4-FFF2-40B4-BE49-F238E27FC236}">
                <a16:creationId xmlns:a16="http://schemas.microsoft.com/office/drawing/2014/main" id="{EDDE536B-49C8-6B81-3ACD-5CCCC37622EB}"/>
              </a:ext>
            </a:extLst>
          </p:cNvPr>
          <p:cNvPicPr>
            <a:picLocks noChangeAspect="1"/>
          </p:cNvPicPr>
          <p:nvPr/>
        </p:nvPicPr>
        <p:blipFill>
          <a:blip r:embed="rId3"/>
          <a:stretch>
            <a:fillRect/>
          </a:stretch>
        </p:blipFill>
        <p:spPr>
          <a:xfrm>
            <a:off x="4016631" y="1852151"/>
            <a:ext cx="1986116" cy="1831258"/>
          </a:xfrm>
          <a:prstGeom prst="rect">
            <a:avLst/>
          </a:prstGeom>
        </p:spPr>
      </p:pic>
      <p:pic>
        <p:nvPicPr>
          <p:cNvPr id="9" name="Picture 8">
            <a:extLst>
              <a:ext uri="{FF2B5EF4-FFF2-40B4-BE49-F238E27FC236}">
                <a16:creationId xmlns:a16="http://schemas.microsoft.com/office/drawing/2014/main" id="{7726D196-BCA9-FBC5-E794-355621F92E5C}"/>
              </a:ext>
            </a:extLst>
          </p:cNvPr>
          <p:cNvPicPr>
            <a:picLocks noChangeAspect="1"/>
          </p:cNvPicPr>
          <p:nvPr/>
        </p:nvPicPr>
        <p:blipFill>
          <a:blip r:embed="rId4"/>
          <a:stretch>
            <a:fillRect/>
          </a:stretch>
        </p:blipFill>
        <p:spPr>
          <a:xfrm>
            <a:off x="6361471" y="1852151"/>
            <a:ext cx="2172930" cy="1831258"/>
          </a:xfrm>
          <a:prstGeom prst="rect">
            <a:avLst/>
          </a:prstGeom>
        </p:spPr>
      </p:pic>
      <p:pic>
        <p:nvPicPr>
          <p:cNvPr id="11" name="Picture 10">
            <a:extLst>
              <a:ext uri="{FF2B5EF4-FFF2-40B4-BE49-F238E27FC236}">
                <a16:creationId xmlns:a16="http://schemas.microsoft.com/office/drawing/2014/main" id="{4A4AE470-80AC-3AB0-00A3-76160C934812}"/>
              </a:ext>
            </a:extLst>
          </p:cNvPr>
          <p:cNvPicPr>
            <a:picLocks noChangeAspect="1"/>
          </p:cNvPicPr>
          <p:nvPr/>
        </p:nvPicPr>
        <p:blipFill>
          <a:blip r:embed="rId5"/>
          <a:stretch>
            <a:fillRect/>
          </a:stretch>
        </p:blipFill>
        <p:spPr>
          <a:xfrm>
            <a:off x="8893125" y="1852151"/>
            <a:ext cx="1671484" cy="1831258"/>
          </a:xfrm>
          <a:prstGeom prst="rect">
            <a:avLst/>
          </a:prstGeom>
        </p:spPr>
      </p:pic>
      <p:pic>
        <p:nvPicPr>
          <p:cNvPr id="13" name="Picture 12">
            <a:extLst>
              <a:ext uri="{FF2B5EF4-FFF2-40B4-BE49-F238E27FC236}">
                <a16:creationId xmlns:a16="http://schemas.microsoft.com/office/drawing/2014/main" id="{387020E9-B533-0690-4E7A-CA62B2FAAFAE}"/>
              </a:ext>
            </a:extLst>
          </p:cNvPr>
          <p:cNvPicPr>
            <a:picLocks noChangeAspect="1"/>
          </p:cNvPicPr>
          <p:nvPr/>
        </p:nvPicPr>
        <p:blipFill>
          <a:blip r:embed="rId6"/>
          <a:stretch>
            <a:fillRect/>
          </a:stretch>
        </p:blipFill>
        <p:spPr>
          <a:xfrm>
            <a:off x="3585983" y="4102510"/>
            <a:ext cx="2463134" cy="1901551"/>
          </a:xfrm>
          <a:prstGeom prst="rect">
            <a:avLst/>
          </a:prstGeom>
        </p:spPr>
      </p:pic>
      <p:pic>
        <p:nvPicPr>
          <p:cNvPr id="15" name="Picture 14">
            <a:extLst>
              <a:ext uri="{FF2B5EF4-FFF2-40B4-BE49-F238E27FC236}">
                <a16:creationId xmlns:a16="http://schemas.microsoft.com/office/drawing/2014/main" id="{838BF304-880B-1DFB-5834-EF8E712E3FEE}"/>
              </a:ext>
            </a:extLst>
          </p:cNvPr>
          <p:cNvPicPr>
            <a:picLocks noChangeAspect="1"/>
          </p:cNvPicPr>
          <p:nvPr/>
        </p:nvPicPr>
        <p:blipFill>
          <a:blip r:embed="rId7"/>
          <a:stretch>
            <a:fillRect/>
          </a:stretch>
        </p:blipFill>
        <p:spPr>
          <a:xfrm>
            <a:off x="7167716" y="4102510"/>
            <a:ext cx="2463134" cy="1901551"/>
          </a:xfrm>
          <a:prstGeom prst="rect">
            <a:avLst/>
          </a:prstGeom>
        </p:spPr>
      </p:pic>
    </p:spTree>
    <p:extLst>
      <p:ext uri="{BB962C8B-B14F-4D97-AF65-F5344CB8AC3E}">
        <p14:creationId xmlns:p14="http://schemas.microsoft.com/office/powerpoint/2010/main" val="2018461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1D4EC-E208-A176-5C11-0D4F3CE33ECF}"/>
              </a:ext>
            </a:extLst>
          </p:cNvPr>
          <p:cNvSpPr>
            <a:spLocks noGrp="1"/>
          </p:cNvSpPr>
          <p:nvPr>
            <p:ph type="title"/>
          </p:nvPr>
        </p:nvSpPr>
        <p:spPr>
          <a:xfrm>
            <a:off x="1900954" y="1099864"/>
            <a:ext cx="8911687" cy="1280890"/>
          </a:xfrm>
        </p:spPr>
        <p:txBody>
          <a:bodyPr>
            <a:normAutofit/>
          </a:bodyPr>
          <a:lstStyle/>
          <a:p>
            <a:r>
              <a:rPr lang="en-IN" sz="2800" b="1" dirty="0">
                <a:latin typeface="Times New Roman" panose="02020603050405020304" pitchFamily="18" charset="0"/>
                <a:cs typeface="Times New Roman" panose="02020603050405020304" pitchFamily="18" charset="0"/>
              </a:rPr>
              <a:t>Preprocessing Techniques</a:t>
            </a:r>
          </a:p>
        </p:txBody>
      </p:sp>
      <p:sp>
        <p:nvSpPr>
          <p:cNvPr id="3" name="Content Placeholder 2">
            <a:extLst>
              <a:ext uri="{FF2B5EF4-FFF2-40B4-BE49-F238E27FC236}">
                <a16:creationId xmlns:a16="http://schemas.microsoft.com/office/drawing/2014/main" id="{E5103356-3435-7A85-1E49-D912267FB946}"/>
              </a:ext>
            </a:extLst>
          </p:cNvPr>
          <p:cNvSpPr>
            <a:spLocks noGrp="1"/>
          </p:cNvSpPr>
          <p:nvPr>
            <p:ph idx="1"/>
          </p:nvPr>
        </p:nvSpPr>
        <p:spPr>
          <a:xfrm>
            <a:off x="1900954" y="1740309"/>
            <a:ext cx="8915400" cy="3777622"/>
          </a:xfrm>
        </p:spPr>
        <p:txBody>
          <a:bodyPr>
            <a:normAutofit lnSpcReduction="10000"/>
          </a:bodyPr>
          <a:lstStyle/>
          <a:p>
            <a:pPr marL="0" indent="0">
              <a:buNone/>
            </a:pPr>
            <a:r>
              <a:rPr lang="en-US" sz="2000" dirty="0">
                <a:latin typeface="Times New Roman" panose="02020603050405020304" pitchFamily="18" charset="0"/>
                <a:cs typeface="Times New Roman" panose="02020603050405020304" pitchFamily="18" charset="0"/>
              </a:rPr>
              <a:t>Preprocessing is essential to enhance image quality and ensure consistent input to the model.</a:t>
            </a:r>
          </a:p>
          <a:p>
            <a:pPr>
              <a:buClr>
                <a:schemeClr val="tx1"/>
              </a:buCl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Image Resizing:</a:t>
            </a:r>
            <a:endParaRPr lang="en-US" dirty="0">
              <a:latin typeface="Times New Roman" panose="02020603050405020304" pitchFamily="18" charset="0"/>
              <a:cs typeface="Times New Roman" panose="02020603050405020304" pitchFamily="18" charset="0"/>
            </a:endParaRPr>
          </a:p>
          <a:p>
            <a:pPr marL="400050" lvl="1" indent="0">
              <a:buNone/>
            </a:pPr>
            <a:r>
              <a:rPr lang="en-US" sz="1800" dirty="0">
                <a:latin typeface="Times New Roman" panose="02020603050405020304" pitchFamily="18" charset="0"/>
                <a:cs typeface="Times New Roman" panose="02020603050405020304" pitchFamily="18" charset="0"/>
              </a:rPr>
              <a:t>All images are resized to </a:t>
            </a:r>
            <a:r>
              <a:rPr lang="en-US" sz="1800" b="1" dirty="0">
                <a:latin typeface="Times New Roman" panose="02020603050405020304" pitchFamily="18" charset="0"/>
                <a:cs typeface="Times New Roman" panose="02020603050405020304" pitchFamily="18" charset="0"/>
              </a:rPr>
              <a:t>224 × 224 pixels</a:t>
            </a:r>
            <a:r>
              <a:rPr lang="en-US" sz="1800" dirty="0">
                <a:latin typeface="Times New Roman" panose="02020603050405020304" pitchFamily="18" charset="0"/>
                <a:cs typeface="Times New Roman" panose="02020603050405020304" pitchFamily="18" charset="0"/>
              </a:rPr>
              <a:t> to maintain uniform input size for      the U-Net model.</a:t>
            </a:r>
          </a:p>
          <a:p>
            <a:pPr>
              <a:buClr>
                <a:schemeClr val="tx1"/>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Normalization:</a:t>
            </a:r>
            <a:endParaRPr lang="en-US" dirty="0">
              <a:latin typeface="Times New Roman" panose="02020603050405020304" pitchFamily="18" charset="0"/>
              <a:cs typeface="Times New Roman" panose="02020603050405020304" pitchFamily="18" charset="0"/>
            </a:endParaRPr>
          </a:p>
          <a:p>
            <a:pPr marL="400050" lvl="1" indent="0">
              <a:buNone/>
            </a:pPr>
            <a:r>
              <a:rPr lang="en-US" sz="1800" dirty="0">
                <a:latin typeface="Times New Roman" panose="02020603050405020304" pitchFamily="18" charset="0"/>
                <a:cs typeface="Times New Roman" panose="02020603050405020304" pitchFamily="18" charset="0"/>
              </a:rPr>
              <a:t>Pixel values are scaled to </a:t>
            </a:r>
            <a:r>
              <a:rPr lang="en-US" sz="1800" b="1" dirty="0">
                <a:latin typeface="Times New Roman" panose="02020603050405020304" pitchFamily="18" charset="0"/>
                <a:cs typeface="Times New Roman" panose="02020603050405020304" pitchFamily="18" charset="0"/>
              </a:rPr>
              <a:t>[0,1]</a:t>
            </a:r>
            <a:r>
              <a:rPr lang="en-US" sz="1800" dirty="0">
                <a:latin typeface="Times New Roman" panose="02020603050405020304" pitchFamily="18" charset="0"/>
                <a:cs typeface="Times New Roman" panose="02020603050405020304" pitchFamily="18" charset="0"/>
              </a:rPr>
              <a:t> by dividing by </a:t>
            </a:r>
            <a:r>
              <a:rPr lang="en-US" sz="1800" b="1" dirty="0">
                <a:latin typeface="Times New Roman" panose="02020603050405020304" pitchFamily="18" charset="0"/>
                <a:cs typeface="Times New Roman" panose="02020603050405020304" pitchFamily="18" charset="0"/>
              </a:rPr>
              <a:t>255</a:t>
            </a:r>
            <a:r>
              <a:rPr lang="en-US" sz="1800" dirty="0">
                <a:latin typeface="Times New Roman" panose="02020603050405020304" pitchFamily="18" charset="0"/>
                <a:cs typeface="Times New Roman" panose="02020603050405020304" pitchFamily="18" charset="0"/>
              </a:rPr>
              <a:t> to improve training efficiency and stability.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b="1" i="0" u="none" strike="noStrike" cap="none" normalizeH="0" baseline="0" dirty="0">
                <a:ln>
                  <a:noFill/>
                </a:ln>
                <a:effectLst/>
                <a:latin typeface="Times New Roman" panose="02020603050405020304" pitchFamily="18" charset="0"/>
                <a:cs typeface="Times New Roman" panose="02020603050405020304" pitchFamily="18" charset="0"/>
              </a:rPr>
              <a:t>Conversion</a:t>
            </a:r>
            <a:r>
              <a:rPr kumimoji="0" lang="en-US" altLang="en-US" b="1"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 to NumPy Array:</a:t>
            </a:r>
            <a:endParaRPr kumimoji="0" lang="en-US" altLang="en-US" b="0" i="0" u="none" strike="noStrike" cap="none" normalizeH="0" baseline="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p>
            <a:pPr marL="400050" lvl="1" indent="0">
              <a:buNone/>
            </a:pPr>
            <a:r>
              <a:rPr lang="en-US" sz="1800" dirty="0">
                <a:latin typeface="Times New Roman" panose="02020603050405020304" pitchFamily="18" charset="0"/>
                <a:cs typeface="Times New Roman" panose="02020603050405020304" pitchFamily="18" charset="0"/>
              </a:rPr>
              <a:t>The resized images are converted into NumPy arrays using </a:t>
            </a:r>
            <a:r>
              <a:rPr lang="en-US" sz="1800" dirty="0" err="1">
                <a:latin typeface="Times New Roman" panose="02020603050405020304" pitchFamily="18" charset="0"/>
                <a:cs typeface="Times New Roman" panose="02020603050405020304" pitchFamily="18" charset="0"/>
              </a:rPr>
              <a:t>np.array</a:t>
            </a:r>
            <a:r>
              <a:rPr lang="en-US" sz="1800" dirty="0">
                <a:latin typeface="Times New Roman" panose="02020603050405020304" pitchFamily="18" charset="0"/>
                <a:cs typeface="Times New Roman" panose="02020603050405020304" pitchFamily="18" charset="0"/>
              </a:rPr>
              <a:t>(). This is necessary for feeding the data into the </a:t>
            </a:r>
            <a:r>
              <a:rPr lang="en-US" sz="1800" dirty="0" err="1">
                <a:latin typeface="Times New Roman" panose="02020603050405020304" pitchFamily="18" charset="0"/>
                <a:cs typeface="Times New Roman" panose="02020603050405020304" pitchFamily="18" charset="0"/>
              </a:rPr>
              <a:t>Keras</a:t>
            </a:r>
            <a:r>
              <a:rPr lang="en-US" sz="1800" dirty="0">
                <a:latin typeface="Times New Roman" panose="02020603050405020304" pitchFamily="18" charset="0"/>
                <a:cs typeface="Times New Roman" panose="02020603050405020304" pitchFamily="18" charset="0"/>
              </a:rPr>
              <a:t> model.</a:t>
            </a:r>
          </a:p>
          <a:p>
            <a:pPr marL="800100" lvl="2" indent="0" algn="ctr">
              <a:buNone/>
            </a:pPr>
            <a:endParaRPr lang="en-US" sz="1800" dirty="0">
              <a:solidFill>
                <a:schemeClr val="tx1"/>
              </a:solidFill>
              <a:latin typeface="Times New Roman" panose="02020603050405020304" pitchFamily="18" charset="0"/>
              <a:cs typeface="Times New Roman" panose="02020603050405020304" pitchFamily="18" charset="0"/>
            </a:endParaRPr>
          </a:p>
          <a:p>
            <a:pPr marL="0" indent="0">
              <a:buNone/>
            </a:pPr>
            <a:endParaRPr lang="en-IN" dirty="0"/>
          </a:p>
        </p:txBody>
      </p:sp>
      <p:sp>
        <p:nvSpPr>
          <p:cNvPr id="5" name="Title 1">
            <a:extLst>
              <a:ext uri="{FF2B5EF4-FFF2-40B4-BE49-F238E27FC236}">
                <a16:creationId xmlns:a16="http://schemas.microsoft.com/office/drawing/2014/main" id="{3294A00C-2660-7FF1-9809-D2AA7DBD9DE6}"/>
              </a:ext>
            </a:extLst>
          </p:cNvPr>
          <p:cNvSpPr txBox="1">
            <a:spLocks/>
          </p:cNvSpPr>
          <p:nvPr/>
        </p:nvSpPr>
        <p:spPr>
          <a:xfrm>
            <a:off x="3841622" y="386787"/>
            <a:ext cx="8911687" cy="128089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000" b="1" dirty="0">
                <a:latin typeface="Times New Roman" panose="02020603050405020304" pitchFamily="18" charset="0"/>
                <a:cs typeface="Times New Roman" panose="02020603050405020304" pitchFamily="18" charset="0"/>
              </a:rPr>
              <a:t>METHODOLOGY</a:t>
            </a:r>
          </a:p>
        </p:txBody>
      </p:sp>
    </p:spTree>
    <p:extLst>
      <p:ext uri="{BB962C8B-B14F-4D97-AF65-F5344CB8AC3E}">
        <p14:creationId xmlns:p14="http://schemas.microsoft.com/office/powerpoint/2010/main" val="3263489086"/>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292</TotalTime>
  <Words>1283</Words>
  <Application>Microsoft Office PowerPoint</Application>
  <PresentationFormat>Widescreen</PresentationFormat>
  <Paragraphs>118</Paragraphs>
  <Slides>23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Arial Rounded MT Bold</vt:lpstr>
      <vt:lpstr>Berlin Sans FB Demi</vt:lpstr>
      <vt:lpstr>Calibri</vt:lpstr>
      <vt:lpstr>Century Gothic</vt:lpstr>
      <vt:lpstr>Times New Roman</vt:lpstr>
      <vt:lpstr>Wingdings</vt:lpstr>
      <vt:lpstr>Wingdings 3</vt:lpstr>
      <vt:lpstr>Wisp</vt:lpstr>
      <vt:lpstr>Mini Project  on</vt:lpstr>
      <vt:lpstr>Contents :</vt:lpstr>
      <vt:lpstr>Introduction:</vt:lpstr>
      <vt:lpstr>PowerPoint Presentation</vt:lpstr>
      <vt:lpstr>Problem Statement </vt:lpstr>
      <vt:lpstr>Advantages of Automatic Skin Lesion Segmentation</vt:lpstr>
      <vt:lpstr>Dataset :</vt:lpstr>
      <vt:lpstr>Sample Images :</vt:lpstr>
      <vt:lpstr>Preprocessing Techniques</vt:lpstr>
      <vt:lpstr>PowerPoint Presentation</vt:lpstr>
      <vt:lpstr>Images after doing Augmentation Techniques :</vt:lpstr>
      <vt:lpstr>Feature Extraction</vt:lpstr>
      <vt:lpstr>Model Used : U-Net</vt:lpstr>
      <vt:lpstr>U-Net Architecture</vt:lpstr>
      <vt:lpstr>Experiments and Results</vt:lpstr>
      <vt:lpstr>PowerPoint Presentation</vt:lpstr>
      <vt:lpstr>PowerPoint Presentation</vt:lpstr>
      <vt:lpstr>Result :</vt:lpstr>
      <vt:lpstr>Result :</vt:lpstr>
      <vt:lpstr>Evaluation Matrix</vt:lpstr>
      <vt:lpstr>Conclusion</vt:lpstr>
      <vt:lpstr>Reference: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Bhawya Devi</dc:creator>
  <cp:lastModifiedBy>Bhawya Devi</cp:lastModifiedBy>
  <cp:revision>7</cp:revision>
  <dcterms:created xsi:type="dcterms:W3CDTF">2025-02-27T07:12:49Z</dcterms:created>
  <dcterms:modified xsi:type="dcterms:W3CDTF">2025-02-28T03:13:09Z</dcterms:modified>
</cp:coreProperties>
</file>

<file path=docProps/thumbnail.jpeg>
</file>